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charts/style3.xml" ContentType="application/vnd.ms-office.chart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9" r:id="rId3"/>
    <p:sldId id="297" r:id="rId4"/>
    <p:sldId id="298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296" r:id="rId35"/>
  </p:sldIdLst>
  <p:sldSz cx="1080135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45C8D"/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 varScale="1">
        <p:scale>
          <a:sx n="101" d="100"/>
          <a:sy n="101" d="100"/>
        </p:scale>
        <p:origin x="-102" y="-180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ivana\Desktop\Prezentacija\New%20Microsoft%20Office%20Excel%20Workshee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X\Desktop\New%20Microsoft%20Excel%20Workshee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X\Desktop\New%20Microsoft%20Excel%20Workshee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X\Desktop\New%20Microsoft%20Excel%20Worksheet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ivana\Desktop\Mi&#353;o\Prezentacija\New%20Microsoft%20Excel%20Worksheet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BA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>
                <a:solidFill>
                  <a:srgbClr val="345C8D"/>
                </a:solidFill>
              </a:defRPr>
            </a:pPr>
            <a:r>
              <a:rPr lang="sr-Cyrl-CS" sz="2000">
                <a:solidFill>
                  <a:srgbClr val="345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Најзаступљеније пољопривредне културе</a:t>
            </a:r>
            <a:endParaRPr lang="en-US" sz="2000">
              <a:solidFill>
                <a:srgbClr val="345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24567522890638333"/>
          <c:y val="0.1356201519385353"/>
          <c:w val="0.55092020044902346"/>
          <c:h val="0.68226947975715257"/>
        </c:manualLayout>
      </c:layout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b="1">
                    <a:latin typeface="Century Gothic" pitchFamily="34" charset="0"/>
                  </a:defRPr>
                </a:pPr>
                <a:endParaRPr lang="sr-Latn-CS"/>
              </a:p>
            </c:tx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Sheet3!$K$33:$K$35</c:f>
              <c:strCache>
                <c:ptCount val="3"/>
                <c:pt idx="0">
                  <c:v>Житарице</c:v>
                </c:pt>
                <c:pt idx="1">
                  <c:v>Поврће</c:v>
                </c:pt>
                <c:pt idx="2">
                  <c:v>Индустријско и крмно биље</c:v>
                </c:pt>
              </c:strCache>
            </c:strRef>
          </c:cat>
          <c:val>
            <c:numRef>
              <c:f>Sheet3!$L$33:$L$35</c:f>
              <c:numCache>
                <c:formatCode>0%</c:formatCode>
                <c:ptCount val="3"/>
                <c:pt idx="0">
                  <c:v>0.8</c:v>
                </c:pt>
                <c:pt idx="1">
                  <c:v>8.0000000000000224E-2</c:v>
                </c:pt>
                <c:pt idx="2">
                  <c:v>0.12000000000000002</c:v>
                </c:pt>
              </c:numCache>
            </c:numRef>
          </c:val>
        </c:ser>
        <c:dLbls>
          <c:showPercent val="1"/>
        </c:dLbls>
        <c:firstSliceAng val="0"/>
      </c:pieChart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"/>
          <c:y val="0.85052081048793882"/>
          <c:w val="1"/>
          <c:h val="0.14813684789031237"/>
        </c:manualLayout>
      </c:layout>
      <c:txPr>
        <a:bodyPr/>
        <a:lstStyle/>
        <a:p>
          <a:pPr>
            <a:def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defRPr>
          </a:pPr>
          <a:endParaRPr lang="sr-Latn-CS"/>
        </a:p>
      </c:txPr>
    </c:legend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BA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CS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Sheet3!$A$1:$A$5</c:f>
              <c:strCache>
                <c:ptCount val="5"/>
                <c:pt idx="0">
                  <c:v>Њемачка</c:v>
                </c:pt>
                <c:pt idx="1">
                  <c:v>Словенија</c:v>
                </c:pt>
                <c:pt idx="2">
                  <c:v>Србија</c:v>
                </c:pt>
                <c:pt idx="3">
                  <c:v>Турска</c:v>
                </c:pt>
                <c:pt idx="4">
                  <c:v>Остале земље</c:v>
                </c:pt>
              </c:strCache>
            </c:strRef>
          </c:cat>
          <c:val>
            <c:numRef>
              <c:f>Sheet3!$B$1:$B$5</c:f>
              <c:numCache>
                <c:formatCode>General</c:formatCode>
                <c:ptCount val="5"/>
                <c:pt idx="0">
                  <c:v>19700000</c:v>
                </c:pt>
                <c:pt idx="1">
                  <c:v>15300000</c:v>
                </c:pt>
                <c:pt idx="2">
                  <c:v>12900000</c:v>
                </c:pt>
                <c:pt idx="3">
                  <c:v>11000000</c:v>
                </c:pt>
                <c:pt idx="4">
                  <c:v>45400000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BA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dLbl>
              <c:idx val="1"/>
              <c:layout>
                <c:manualLayout>
                  <c:x val="-2.4900619777938108E-3"/>
                  <c:y val="5.92822493798471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dLbl>
              <c:idx val="4"/>
              <c:layout>
                <c:manualLayout>
                  <c:x val="-0.10722957008981476"/>
                  <c:y val="-2.917125865079128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9287998034982658E-2"/>
                  <c:y val="-9.6278396118651508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dLbl>
              <c:idx val="7"/>
              <c:layout>
                <c:manualLayout>
                  <c:x val="-5.9777509248965131E-3"/>
                  <c:y val="8.50231916656162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7435680074649465E-2"/>
                  <c:y val="0.104640017055123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4671922694540876"/>
                  <c:y val="3.34793449406920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sr-Latn-CS"/>
              </a:p>
            </c:txPr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Sheet1!$A$1:$A$12</c:f>
              <c:strCache>
                <c:ptCount val="12"/>
                <c:pt idx="0">
                  <c:v>Неквалификовани радници</c:v>
                </c:pt>
                <c:pt idx="1">
                  <c:v>ПК – НСС радници</c:v>
                </c:pt>
                <c:pt idx="2">
                  <c:v>Квалификовани радници</c:v>
                </c:pt>
                <c:pt idx="3">
                  <c:v>Средња стручна спрема</c:v>
                </c:pt>
                <c:pt idx="4">
                  <c:v>Висококвалификовани радници</c:v>
                </c:pt>
                <c:pt idx="5">
                  <c:v>Виша стручна спрема</c:v>
                </c:pt>
                <c:pt idx="6">
                  <c:v>Виша стручна спрема сп.</c:v>
                </c:pt>
                <c:pt idx="7">
                  <c:v>Висока стручна спрема (180 ECTS)</c:v>
                </c:pt>
                <c:pt idx="8">
                  <c:v>Висока стручна спрема (240 ECTS)</c:v>
                </c:pt>
                <c:pt idx="9">
                  <c:v>Мастер (300 ECTS)</c:v>
                </c:pt>
                <c:pt idx="10">
                  <c:v>Магистар (стари програм)</c:v>
                </c:pt>
                <c:pt idx="11">
                  <c:v>Доктори наука</c:v>
                </c:pt>
              </c:strCache>
            </c:strRef>
          </c:cat>
          <c:val>
            <c:numRef>
              <c:f>Sheet1!$B$1:$B$12</c:f>
              <c:numCache>
                <c:formatCode>General</c:formatCode>
                <c:ptCount val="12"/>
                <c:pt idx="0">
                  <c:v>2.387</c:v>
                </c:pt>
                <c:pt idx="1">
                  <c:v>555</c:v>
                </c:pt>
                <c:pt idx="2">
                  <c:v>4.004999999999999</c:v>
                </c:pt>
                <c:pt idx="3">
                  <c:v>3.218</c:v>
                </c:pt>
                <c:pt idx="4">
                  <c:v>149</c:v>
                </c:pt>
                <c:pt idx="5">
                  <c:v>187</c:v>
                </c:pt>
                <c:pt idx="6">
                  <c:v>0</c:v>
                </c:pt>
                <c:pt idx="7">
                  <c:v>260</c:v>
                </c:pt>
                <c:pt idx="8">
                  <c:v>1.1220000000000001</c:v>
                </c:pt>
                <c:pt idx="9">
                  <c:v>107</c:v>
                </c:pt>
                <c:pt idx="10">
                  <c:v>8</c:v>
                </c:pt>
                <c:pt idx="11">
                  <c:v>1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BA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dLbl>
              <c:idx val="9"/>
              <c:layout>
                <c:manualLayout>
                  <c:x val="-0.15030468526105997"/>
                  <c:y val="-4.6823892942146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7593384071994942E-2"/>
                  <c:y val="-4.91650875892534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6188667387312125E-2"/>
                  <c:y val="1.40471678826438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sr-Latn-CS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Sheet2!$A$1:$A$12</c:f>
              <c:strCache>
                <c:ptCount val="12"/>
                <c:pt idx="0">
                  <c:v>Трговина</c:v>
                </c:pt>
                <c:pt idx="1">
                  <c:v>Прерађивачка индустрија</c:v>
                </c:pt>
                <c:pt idx="2">
                  <c:v>Јавна управа</c:v>
                </c:pt>
                <c:pt idx="3">
                  <c:v>Образовање</c:v>
                </c:pt>
                <c:pt idx="4">
                  <c:v>Здравство</c:v>
                </c:pt>
                <c:pt idx="5">
                  <c:v>Грађевинарство</c:v>
                </c:pt>
                <c:pt idx="6">
                  <c:v>Хотелијерство и угоститељство</c:v>
                </c:pt>
                <c:pt idx="7">
                  <c:v>Научно-истраживачке дјелатности</c:v>
                </c:pt>
                <c:pt idx="8">
                  <c:v>Саобраћај и складиштење</c:v>
                </c:pt>
                <c:pt idx="9">
                  <c:v>Финансијска дјелатност и осигурање</c:v>
                </c:pt>
                <c:pt idx="10">
                  <c:v>Информације и комуникације</c:v>
                </c:pt>
                <c:pt idx="11">
                  <c:v>Остале привредне и друштвене дјелатности</c:v>
                </c:pt>
              </c:strCache>
            </c:strRef>
          </c:cat>
          <c:val>
            <c:numRef>
              <c:f>Sheet2!$B$1:$B$12</c:f>
              <c:numCache>
                <c:formatCode>0.00%</c:formatCode>
                <c:ptCount val="12"/>
                <c:pt idx="0">
                  <c:v>0.26400000000000001</c:v>
                </c:pt>
                <c:pt idx="1">
                  <c:v>0.17400000000000002</c:v>
                </c:pt>
                <c:pt idx="2">
                  <c:v>8.7100000000000025E-2</c:v>
                </c:pt>
                <c:pt idx="3">
                  <c:v>8.1700000000000023E-2</c:v>
                </c:pt>
                <c:pt idx="4">
                  <c:v>6.7400000000000015E-2</c:v>
                </c:pt>
                <c:pt idx="5">
                  <c:v>5.16E-2</c:v>
                </c:pt>
                <c:pt idx="6">
                  <c:v>4.3700000000000003E-2</c:v>
                </c:pt>
                <c:pt idx="7">
                  <c:v>3.7600000000000008E-2</c:v>
                </c:pt>
                <c:pt idx="8">
                  <c:v>3.6600000000000008E-2</c:v>
                </c:pt>
                <c:pt idx="9">
                  <c:v>2.3599999999999996E-2</c:v>
                </c:pt>
                <c:pt idx="10">
                  <c:v>2.6800000000000004E-2</c:v>
                </c:pt>
                <c:pt idx="11">
                  <c:v>0.10589999999999998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BA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Sheet2!$A$7</c:f>
              <c:strCache>
                <c:ptCount val="1"/>
                <c:pt idx="0">
                  <c:v>РС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n-US" sz="1400" b="1"/>
                </a:pPr>
                <a:endParaRPr lang="sr-Latn-C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Sheet2!$B$6:$D$6</c:f>
              <c:strCache>
                <c:ptCount val="3"/>
                <c:pt idx="0">
                  <c:v>Стопа пореза на добит</c:v>
                </c:pt>
                <c:pt idx="1">
                  <c:v>ПДВ</c:v>
                </c:pt>
                <c:pt idx="2">
                  <c:v>Порез на доходак</c:v>
                </c:pt>
              </c:strCache>
            </c:strRef>
          </c:cat>
          <c:val>
            <c:numRef>
              <c:f>Sheet2!$B$7:$D$7</c:f>
              <c:numCache>
                <c:formatCode>0.00%</c:formatCode>
                <c:ptCount val="3"/>
                <c:pt idx="0">
                  <c:v>0.1</c:v>
                </c:pt>
                <c:pt idx="1">
                  <c:v>0.17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Sheet2!$A$8</c:f>
              <c:strCache>
                <c:ptCount val="1"/>
                <c:pt idx="0">
                  <c:v>ФБИХ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n-US" sz="1400" b="1"/>
                </a:pPr>
                <a:endParaRPr lang="sr-Latn-C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Sheet2!$B$6:$D$6</c:f>
              <c:strCache>
                <c:ptCount val="3"/>
                <c:pt idx="0">
                  <c:v>Стопа пореза на добит</c:v>
                </c:pt>
                <c:pt idx="1">
                  <c:v>ПДВ</c:v>
                </c:pt>
                <c:pt idx="2">
                  <c:v>Порез на доходак</c:v>
                </c:pt>
              </c:strCache>
            </c:strRef>
          </c:cat>
          <c:val>
            <c:numRef>
              <c:f>Sheet2!$B$8:$D$8</c:f>
              <c:numCache>
                <c:formatCode>0.00%</c:formatCode>
                <c:ptCount val="3"/>
                <c:pt idx="0">
                  <c:v>0.1</c:v>
                </c:pt>
                <c:pt idx="1">
                  <c:v>0.17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Sheet2!$A$9</c:f>
              <c:strCache>
                <c:ptCount val="1"/>
                <c:pt idx="0">
                  <c:v>Србија</c:v>
                </c:pt>
              </c:strCache>
            </c:strRef>
          </c:tx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20.00</a:t>
                    </a:r>
                    <a:r>
                      <a:rPr lang="en-US" smtClean="0"/>
                      <a:t>%*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15.00</a:t>
                    </a:r>
                    <a:r>
                      <a:rPr lang="en-US" smtClean="0"/>
                      <a:t>%*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n-US" sz="1400" b="1"/>
                </a:pPr>
                <a:endParaRPr lang="sr-Latn-C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Sheet2!$B$6:$D$6</c:f>
              <c:strCache>
                <c:ptCount val="3"/>
                <c:pt idx="0">
                  <c:v>Стопа пореза на добит</c:v>
                </c:pt>
                <c:pt idx="1">
                  <c:v>ПДВ</c:v>
                </c:pt>
                <c:pt idx="2">
                  <c:v>Порез на доходак</c:v>
                </c:pt>
              </c:strCache>
            </c:strRef>
          </c:cat>
          <c:val>
            <c:numRef>
              <c:f>Sheet2!$B$9:$D$9</c:f>
              <c:numCache>
                <c:formatCode>0.00%</c:formatCode>
                <c:ptCount val="3"/>
                <c:pt idx="0">
                  <c:v>0.15000000000000013</c:v>
                </c:pt>
                <c:pt idx="1">
                  <c:v>0.2</c:v>
                </c:pt>
                <c:pt idx="2">
                  <c:v>0.15000000000000013</c:v>
                </c:pt>
              </c:numCache>
            </c:numRef>
          </c:val>
        </c:ser>
        <c:ser>
          <c:idx val="3"/>
          <c:order val="3"/>
          <c:tx>
            <c:strRef>
              <c:f>Sheet2!$A$10</c:f>
              <c:strCache>
                <c:ptCount val="1"/>
                <c:pt idx="0">
                  <c:v>Хрватска</c:v>
                </c:pt>
              </c:strCache>
            </c:strRef>
          </c:tx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25.00</a:t>
                    </a:r>
                    <a:r>
                      <a:rPr lang="en-US" smtClean="0"/>
                      <a:t>%*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12.00</a:t>
                    </a:r>
                    <a:r>
                      <a:rPr lang="en-US" smtClean="0"/>
                      <a:t>%*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n-US" sz="1400" b="1"/>
                </a:pPr>
                <a:endParaRPr lang="sr-Latn-C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Sheet2!$B$6:$D$6</c:f>
              <c:strCache>
                <c:ptCount val="3"/>
                <c:pt idx="0">
                  <c:v>Стопа пореза на добит</c:v>
                </c:pt>
                <c:pt idx="1">
                  <c:v>ПДВ</c:v>
                </c:pt>
                <c:pt idx="2">
                  <c:v>Порез на доходак</c:v>
                </c:pt>
              </c:strCache>
            </c:strRef>
          </c:cat>
          <c:val>
            <c:numRef>
              <c:f>Sheet2!$B$10:$D$10</c:f>
              <c:numCache>
                <c:formatCode>0.00%</c:formatCode>
                <c:ptCount val="3"/>
                <c:pt idx="0">
                  <c:v>0.2</c:v>
                </c:pt>
                <c:pt idx="1">
                  <c:v>0.25</c:v>
                </c:pt>
                <c:pt idx="2">
                  <c:v>0.12000000000000002</c:v>
                </c:pt>
              </c:numCache>
            </c:numRef>
          </c:val>
        </c:ser>
        <c:ser>
          <c:idx val="4"/>
          <c:order val="4"/>
          <c:tx>
            <c:strRef>
              <c:f>Sheet2!$A$11</c:f>
              <c:strCache>
                <c:ptCount val="1"/>
                <c:pt idx="0">
                  <c:v>Просјек ЕУ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n-US" sz="1400" b="1"/>
                </a:pPr>
                <a:endParaRPr lang="sr-Latn-C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Sheet2!$B$6:$D$6</c:f>
              <c:strCache>
                <c:ptCount val="3"/>
                <c:pt idx="0">
                  <c:v>Стопа пореза на добит</c:v>
                </c:pt>
                <c:pt idx="1">
                  <c:v>ПДВ</c:v>
                </c:pt>
                <c:pt idx="2">
                  <c:v>Порез на доходак</c:v>
                </c:pt>
              </c:strCache>
            </c:strRef>
          </c:cat>
          <c:val>
            <c:numRef>
              <c:f>Sheet2!$B$11:$D$11</c:f>
              <c:numCache>
                <c:formatCode>0.00%</c:formatCode>
                <c:ptCount val="3"/>
                <c:pt idx="0">
                  <c:v>0.21700000000000014</c:v>
                </c:pt>
                <c:pt idx="1">
                  <c:v>0.19800000000000001</c:v>
                </c:pt>
                <c:pt idx="2">
                  <c:v>0.32400000000000034</c:v>
                </c:pt>
              </c:numCache>
            </c:numRef>
          </c:val>
        </c:ser>
        <c:dLbls>
          <c:showVal val="1"/>
        </c:dLbls>
        <c:gapWidth val="75"/>
        <c:axId val="47285760"/>
        <c:axId val="47287296"/>
      </c:barChart>
      <c:catAx>
        <c:axId val="472857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lang="en-US" sz="1400" b="1"/>
            </a:pPr>
            <a:endParaRPr lang="sr-Latn-CS"/>
          </a:p>
        </c:txPr>
        <c:crossAx val="47287296"/>
        <c:crosses val="autoZero"/>
        <c:auto val="1"/>
        <c:lblAlgn val="ctr"/>
        <c:lblOffset val="100"/>
      </c:catAx>
      <c:valAx>
        <c:axId val="47287296"/>
        <c:scaling>
          <c:orientation val="minMax"/>
        </c:scaling>
        <c:axPos val="l"/>
        <c:numFmt formatCode="0.00%" sourceLinked="1"/>
        <c:majorTickMark val="none"/>
        <c:tickLblPos val="nextTo"/>
        <c:txPr>
          <a:bodyPr rot="-60000000" vert="horz"/>
          <a:lstStyle/>
          <a:p>
            <a:pPr>
              <a:defRPr lang="en-US" sz="1400" b="1"/>
            </a:pPr>
            <a:endParaRPr lang="sr-Latn-CS"/>
          </a:p>
        </c:txPr>
        <c:crossAx val="47285760"/>
        <c:crosses val="autoZero"/>
        <c:crossBetween val="between"/>
      </c:valAx>
    </c:plotArea>
    <c:legend>
      <c:legendPos val="b"/>
      <c:txPr>
        <a:bodyPr rot="0" vert="horz"/>
        <a:lstStyle/>
        <a:p>
          <a:pPr>
            <a:defRPr lang="en-US" sz="1400" b="1"/>
          </a:pPr>
          <a:endParaRPr lang="sr-Latn-CS"/>
        </a:p>
      </c:txPr>
    </c:legend>
    <c:plotVisOnly val="1"/>
    <c:dispBlanksAs val="gap"/>
  </c:chart>
  <c:txPr>
    <a:bodyPr/>
    <a:lstStyle/>
    <a:p>
      <a:pPr>
        <a:defRPr sz="1800"/>
      </a:pPr>
      <a:endParaRPr lang="sr-Latn-C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48817D-CDCA-458A-9C04-0BB0690410AC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sr-Latn-BA"/>
        </a:p>
      </dgm:t>
    </dgm:pt>
    <dgm:pt modelId="{D9A5BC97-F77A-4A7C-9CA6-EA964EDF67EC}">
      <dgm:prSet phldrT="[Text]" custT="1"/>
      <dgm:spPr/>
      <dgm:t>
        <a:bodyPr/>
        <a:lstStyle/>
        <a:p>
          <a:r>
            <a:rPr lang="sr-Cyrl-C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ПОЉОПРИВРЕДА</a:t>
          </a:r>
          <a:endParaRPr lang="sr-Latn-BA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CD502308-0AF4-4CA4-962D-53F0D3D34638}" type="parTrans" cxnId="{C8583624-2A84-4C53-B3E6-FD13215399C6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5365C197-A397-4A36-A3D4-CE7B7475561F}" type="sibTrans" cxnId="{C8583624-2A84-4C53-B3E6-FD13215399C6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BF0656E8-41AA-4CF2-8ABC-06906D012CF5}">
      <dgm:prSet phldrT="[Text]" custT="1"/>
      <dgm:spPr/>
      <dgm:t>
        <a:bodyPr/>
        <a:lstStyle/>
        <a:p>
          <a:r>
            <a:rPr lang="sr-Cyrl-C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ПРЕХРАМБЕНА ИНДУСТРИЈА</a:t>
          </a:r>
          <a:endParaRPr lang="sr-Latn-BA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53C7D50D-40DB-4355-ADF0-4D6FBFFAD198}" type="parTrans" cxnId="{F50BCF1C-3C4D-4E04-9D46-12925D46DB71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DA7796BC-73BE-4931-8E1D-2F6306E6DF53}" type="sibTrans" cxnId="{F50BCF1C-3C4D-4E04-9D46-12925D46DB71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EA305068-57FE-41C1-83E3-2C0C388B153C}">
      <dgm:prSet phldrT="[Text]" custT="1"/>
      <dgm:spPr/>
      <dgm:t>
        <a:bodyPr/>
        <a:lstStyle/>
        <a:p>
          <a:r>
            <a:rPr lang="sr-Cyrl-C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МЕТАЛНА ИНДУСТРИЈА</a:t>
          </a:r>
          <a:endParaRPr lang="sr-Latn-BA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9FCFC5D1-0EF6-4AAA-987B-086E095C1037}" type="parTrans" cxnId="{8E1DCC27-FA99-4B44-8414-675C11F11668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8B775C52-68DE-430B-8ED7-685249FE8451}" type="sibTrans" cxnId="{8E1DCC27-FA99-4B44-8414-675C11F11668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444A554E-9B4C-4592-A735-D1BB631999D1}">
      <dgm:prSet phldrT="[Text]" custT="1"/>
      <dgm:spPr/>
      <dgm:t>
        <a:bodyPr/>
        <a:lstStyle/>
        <a:p>
          <a:r>
            <a:rPr lang="sr-Cyrl-C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ДРВНОПРЕРАЂИВАЧКА ИНДУСТРИЈА</a:t>
          </a:r>
          <a:endParaRPr lang="sr-Latn-BA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8D95E56D-9965-4030-AF4C-B75133020378}" type="sibTrans" cxnId="{7F72FA43-6851-46E9-A332-45BEE3928A7F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36863FF6-AF8A-4B7B-8BD4-FA48EA0C0A93}" type="parTrans" cxnId="{7F72FA43-6851-46E9-A332-45BEE3928A7F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D8DF31B5-41D8-4A73-AF02-D9CCDDBD8C4D}" type="pres">
      <dgm:prSet presAssocID="{5048817D-CDCA-458A-9C04-0BB0690410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r-Latn-BA"/>
        </a:p>
      </dgm:t>
    </dgm:pt>
    <dgm:pt modelId="{81A920EA-6AF0-4E8C-9D23-162CAE02B96B}" type="pres">
      <dgm:prSet presAssocID="{5048817D-CDCA-458A-9C04-0BB0690410AC}" presName="Name1" presStyleCnt="0"/>
      <dgm:spPr/>
      <dgm:t>
        <a:bodyPr/>
        <a:lstStyle/>
        <a:p>
          <a:endParaRPr lang="sr-Latn-BA"/>
        </a:p>
      </dgm:t>
    </dgm:pt>
    <dgm:pt modelId="{F1F4F57B-5988-49EC-8B6B-8F08DD9E49D5}" type="pres">
      <dgm:prSet presAssocID="{5048817D-CDCA-458A-9C04-0BB0690410AC}" presName="cycle" presStyleCnt="0"/>
      <dgm:spPr/>
      <dgm:t>
        <a:bodyPr/>
        <a:lstStyle/>
        <a:p>
          <a:endParaRPr lang="sr-Latn-BA"/>
        </a:p>
      </dgm:t>
    </dgm:pt>
    <dgm:pt modelId="{9B6F074C-012B-4A29-A187-98D771C8D63D}" type="pres">
      <dgm:prSet presAssocID="{5048817D-CDCA-458A-9C04-0BB0690410AC}" presName="srcNode" presStyleLbl="node1" presStyleIdx="0" presStyleCnt="4"/>
      <dgm:spPr/>
      <dgm:t>
        <a:bodyPr/>
        <a:lstStyle/>
        <a:p>
          <a:endParaRPr lang="sr-Latn-BA"/>
        </a:p>
      </dgm:t>
    </dgm:pt>
    <dgm:pt modelId="{E0751511-7661-44C4-9E95-D1E473DB8C3F}" type="pres">
      <dgm:prSet presAssocID="{5048817D-CDCA-458A-9C04-0BB0690410AC}" presName="conn" presStyleLbl="parChTrans1D2" presStyleIdx="0" presStyleCnt="1"/>
      <dgm:spPr/>
      <dgm:t>
        <a:bodyPr/>
        <a:lstStyle/>
        <a:p>
          <a:endParaRPr lang="sr-Latn-BA"/>
        </a:p>
      </dgm:t>
    </dgm:pt>
    <dgm:pt modelId="{269BF721-A255-4F9B-86AE-65B7F09737BA}" type="pres">
      <dgm:prSet presAssocID="{5048817D-CDCA-458A-9C04-0BB0690410AC}" presName="extraNode" presStyleLbl="node1" presStyleIdx="0" presStyleCnt="4"/>
      <dgm:spPr/>
      <dgm:t>
        <a:bodyPr/>
        <a:lstStyle/>
        <a:p>
          <a:endParaRPr lang="sr-Latn-BA"/>
        </a:p>
      </dgm:t>
    </dgm:pt>
    <dgm:pt modelId="{FF5FC4D9-4CEE-4A0A-A666-BBB2991D93EE}" type="pres">
      <dgm:prSet presAssocID="{5048817D-CDCA-458A-9C04-0BB0690410AC}" presName="dstNode" presStyleLbl="node1" presStyleIdx="0" presStyleCnt="4"/>
      <dgm:spPr/>
      <dgm:t>
        <a:bodyPr/>
        <a:lstStyle/>
        <a:p>
          <a:endParaRPr lang="sr-Latn-BA"/>
        </a:p>
      </dgm:t>
    </dgm:pt>
    <dgm:pt modelId="{4BC1B79F-F775-4FAE-976E-035DD359D673}" type="pres">
      <dgm:prSet presAssocID="{D9A5BC97-F77A-4A7C-9CA6-EA964EDF67E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13AAB6B6-2193-4F16-81BA-F67AFBCA80CB}" type="pres">
      <dgm:prSet presAssocID="{D9A5BC97-F77A-4A7C-9CA6-EA964EDF67EC}" presName="accent_1" presStyleCnt="0"/>
      <dgm:spPr/>
      <dgm:t>
        <a:bodyPr/>
        <a:lstStyle/>
        <a:p>
          <a:endParaRPr lang="sr-Latn-BA"/>
        </a:p>
      </dgm:t>
    </dgm:pt>
    <dgm:pt modelId="{7C1EDA50-1E95-41AF-8C00-8D9615480911}" type="pres">
      <dgm:prSet presAssocID="{D9A5BC97-F77A-4A7C-9CA6-EA964EDF67EC}" presName="accentRepeatNode" presStyleLbl="solidFgAcc1" presStyleIdx="0" presStyleCnt="4"/>
      <dgm:spPr/>
      <dgm:t>
        <a:bodyPr/>
        <a:lstStyle/>
        <a:p>
          <a:endParaRPr lang="sr-Latn-BA"/>
        </a:p>
      </dgm:t>
    </dgm:pt>
    <dgm:pt modelId="{1FE118BC-FD4E-4A2F-9220-527D8E74A2AD}" type="pres">
      <dgm:prSet presAssocID="{BF0656E8-41AA-4CF2-8ABC-06906D012CF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75B65DD8-99C5-4E5C-815F-C813A0ACAA63}" type="pres">
      <dgm:prSet presAssocID="{BF0656E8-41AA-4CF2-8ABC-06906D012CF5}" presName="accent_2" presStyleCnt="0"/>
      <dgm:spPr/>
      <dgm:t>
        <a:bodyPr/>
        <a:lstStyle/>
        <a:p>
          <a:endParaRPr lang="sr-Latn-BA"/>
        </a:p>
      </dgm:t>
    </dgm:pt>
    <dgm:pt modelId="{40E14593-5153-4068-964F-C7961141EF7E}" type="pres">
      <dgm:prSet presAssocID="{BF0656E8-41AA-4CF2-8ABC-06906D012CF5}" presName="accentRepeatNode" presStyleLbl="solidFgAcc1" presStyleIdx="1" presStyleCnt="4"/>
      <dgm:spPr/>
      <dgm:t>
        <a:bodyPr/>
        <a:lstStyle/>
        <a:p>
          <a:endParaRPr lang="sr-Latn-BA"/>
        </a:p>
      </dgm:t>
    </dgm:pt>
    <dgm:pt modelId="{70846ACA-F53A-41F1-9FA3-62401C9BFA26}" type="pres">
      <dgm:prSet presAssocID="{EA305068-57FE-41C1-83E3-2C0C388B153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9D9C9244-29D7-4646-AFD1-3DD9C28CA6AE}" type="pres">
      <dgm:prSet presAssocID="{EA305068-57FE-41C1-83E3-2C0C388B153C}" presName="accent_3" presStyleCnt="0"/>
      <dgm:spPr/>
      <dgm:t>
        <a:bodyPr/>
        <a:lstStyle/>
        <a:p>
          <a:endParaRPr lang="sr-Latn-BA"/>
        </a:p>
      </dgm:t>
    </dgm:pt>
    <dgm:pt modelId="{60E218E2-CD77-4CC7-8A97-5D08FDCCC591}" type="pres">
      <dgm:prSet presAssocID="{EA305068-57FE-41C1-83E3-2C0C388B153C}" presName="accentRepeatNode" presStyleLbl="solidFgAcc1" presStyleIdx="2" presStyleCnt="4"/>
      <dgm:spPr/>
      <dgm:t>
        <a:bodyPr/>
        <a:lstStyle/>
        <a:p>
          <a:endParaRPr lang="sr-Latn-BA"/>
        </a:p>
      </dgm:t>
    </dgm:pt>
    <dgm:pt modelId="{6EDB49E5-B1FA-4F37-A0AE-83FB4149722D}" type="pres">
      <dgm:prSet presAssocID="{444A554E-9B4C-4592-A735-D1BB631999D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3258652A-85DF-4907-B896-696E4DDCA186}" type="pres">
      <dgm:prSet presAssocID="{444A554E-9B4C-4592-A735-D1BB631999D1}" presName="accent_4" presStyleCnt="0"/>
      <dgm:spPr/>
      <dgm:t>
        <a:bodyPr/>
        <a:lstStyle/>
        <a:p>
          <a:endParaRPr lang="sr-Latn-BA"/>
        </a:p>
      </dgm:t>
    </dgm:pt>
    <dgm:pt modelId="{A9EADE7C-5AD1-4813-A5E2-10BDF9410EBB}" type="pres">
      <dgm:prSet presAssocID="{444A554E-9B4C-4592-A735-D1BB631999D1}" presName="accentRepeatNode" presStyleLbl="solidFgAcc1" presStyleIdx="3" presStyleCnt="4"/>
      <dgm:spPr/>
      <dgm:t>
        <a:bodyPr/>
        <a:lstStyle/>
        <a:p>
          <a:endParaRPr lang="sr-Latn-BA"/>
        </a:p>
      </dgm:t>
    </dgm:pt>
  </dgm:ptLst>
  <dgm:cxnLst>
    <dgm:cxn modelId="{F0CBED3D-A0D5-4DCB-8266-7685B5E9DB59}" type="presOf" srcId="{EA305068-57FE-41C1-83E3-2C0C388B153C}" destId="{70846ACA-F53A-41F1-9FA3-62401C9BFA26}" srcOrd="0" destOrd="0" presId="urn:microsoft.com/office/officeart/2008/layout/VerticalCurvedList"/>
    <dgm:cxn modelId="{62E91444-0ADD-4F1B-ACA5-27CCE1DC52E6}" type="presOf" srcId="{444A554E-9B4C-4592-A735-D1BB631999D1}" destId="{6EDB49E5-B1FA-4F37-A0AE-83FB4149722D}" srcOrd="0" destOrd="0" presId="urn:microsoft.com/office/officeart/2008/layout/VerticalCurvedList"/>
    <dgm:cxn modelId="{C34B383D-DF30-4359-B474-A1ADBB95E768}" type="presOf" srcId="{BF0656E8-41AA-4CF2-8ABC-06906D012CF5}" destId="{1FE118BC-FD4E-4A2F-9220-527D8E74A2AD}" srcOrd="0" destOrd="0" presId="urn:microsoft.com/office/officeart/2008/layout/VerticalCurvedList"/>
    <dgm:cxn modelId="{7F72FA43-6851-46E9-A332-45BEE3928A7F}" srcId="{5048817D-CDCA-458A-9C04-0BB0690410AC}" destId="{444A554E-9B4C-4592-A735-D1BB631999D1}" srcOrd="3" destOrd="0" parTransId="{36863FF6-AF8A-4B7B-8BD4-FA48EA0C0A93}" sibTransId="{8D95E56D-9965-4030-AF4C-B75133020378}"/>
    <dgm:cxn modelId="{1EDF90B9-0E7D-4724-B3C3-76A40F6AC634}" type="presOf" srcId="{5048817D-CDCA-458A-9C04-0BB0690410AC}" destId="{D8DF31B5-41D8-4A73-AF02-D9CCDDBD8C4D}" srcOrd="0" destOrd="0" presId="urn:microsoft.com/office/officeart/2008/layout/VerticalCurvedList"/>
    <dgm:cxn modelId="{D9535476-9FC8-4706-AD5E-D2C2EC5B1749}" type="presOf" srcId="{D9A5BC97-F77A-4A7C-9CA6-EA964EDF67EC}" destId="{4BC1B79F-F775-4FAE-976E-035DD359D673}" srcOrd="0" destOrd="0" presId="urn:microsoft.com/office/officeart/2008/layout/VerticalCurvedList"/>
    <dgm:cxn modelId="{F19FA3F2-DC98-409D-8CD5-7847ED0F6A3B}" type="presOf" srcId="{5365C197-A397-4A36-A3D4-CE7B7475561F}" destId="{E0751511-7661-44C4-9E95-D1E473DB8C3F}" srcOrd="0" destOrd="0" presId="urn:microsoft.com/office/officeart/2008/layout/VerticalCurvedList"/>
    <dgm:cxn modelId="{F50BCF1C-3C4D-4E04-9D46-12925D46DB71}" srcId="{5048817D-CDCA-458A-9C04-0BB0690410AC}" destId="{BF0656E8-41AA-4CF2-8ABC-06906D012CF5}" srcOrd="1" destOrd="0" parTransId="{53C7D50D-40DB-4355-ADF0-4D6FBFFAD198}" sibTransId="{DA7796BC-73BE-4931-8E1D-2F6306E6DF53}"/>
    <dgm:cxn modelId="{C8583624-2A84-4C53-B3E6-FD13215399C6}" srcId="{5048817D-CDCA-458A-9C04-0BB0690410AC}" destId="{D9A5BC97-F77A-4A7C-9CA6-EA964EDF67EC}" srcOrd="0" destOrd="0" parTransId="{CD502308-0AF4-4CA4-962D-53F0D3D34638}" sibTransId="{5365C197-A397-4A36-A3D4-CE7B7475561F}"/>
    <dgm:cxn modelId="{8E1DCC27-FA99-4B44-8414-675C11F11668}" srcId="{5048817D-CDCA-458A-9C04-0BB0690410AC}" destId="{EA305068-57FE-41C1-83E3-2C0C388B153C}" srcOrd="2" destOrd="0" parTransId="{9FCFC5D1-0EF6-4AAA-987B-086E095C1037}" sibTransId="{8B775C52-68DE-430B-8ED7-685249FE8451}"/>
    <dgm:cxn modelId="{A4B4C433-9AF7-46CF-A8E4-12C77C59CD6E}" type="presParOf" srcId="{D8DF31B5-41D8-4A73-AF02-D9CCDDBD8C4D}" destId="{81A920EA-6AF0-4E8C-9D23-162CAE02B96B}" srcOrd="0" destOrd="0" presId="urn:microsoft.com/office/officeart/2008/layout/VerticalCurvedList"/>
    <dgm:cxn modelId="{E6B6ECA5-63AF-48EA-8A33-B471031FCD3C}" type="presParOf" srcId="{81A920EA-6AF0-4E8C-9D23-162CAE02B96B}" destId="{F1F4F57B-5988-49EC-8B6B-8F08DD9E49D5}" srcOrd="0" destOrd="0" presId="urn:microsoft.com/office/officeart/2008/layout/VerticalCurvedList"/>
    <dgm:cxn modelId="{03E1D61F-DE34-4024-B613-B41D8BF4C80D}" type="presParOf" srcId="{F1F4F57B-5988-49EC-8B6B-8F08DD9E49D5}" destId="{9B6F074C-012B-4A29-A187-98D771C8D63D}" srcOrd="0" destOrd="0" presId="urn:microsoft.com/office/officeart/2008/layout/VerticalCurvedList"/>
    <dgm:cxn modelId="{7C6A1936-41CB-4E6E-87E6-F09EE1B18296}" type="presParOf" srcId="{F1F4F57B-5988-49EC-8B6B-8F08DD9E49D5}" destId="{E0751511-7661-44C4-9E95-D1E473DB8C3F}" srcOrd="1" destOrd="0" presId="urn:microsoft.com/office/officeart/2008/layout/VerticalCurvedList"/>
    <dgm:cxn modelId="{EE1DCBE0-4C77-45EB-94DA-77F8AEBAA464}" type="presParOf" srcId="{F1F4F57B-5988-49EC-8B6B-8F08DD9E49D5}" destId="{269BF721-A255-4F9B-86AE-65B7F09737BA}" srcOrd="2" destOrd="0" presId="urn:microsoft.com/office/officeart/2008/layout/VerticalCurvedList"/>
    <dgm:cxn modelId="{2E4772DC-DDC0-41D7-836B-29E12CE9B923}" type="presParOf" srcId="{F1F4F57B-5988-49EC-8B6B-8F08DD9E49D5}" destId="{FF5FC4D9-4CEE-4A0A-A666-BBB2991D93EE}" srcOrd="3" destOrd="0" presId="urn:microsoft.com/office/officeart/2008/layout/VerticalCurvedList"/>
    <dgm:cxn modelId="{D4E096AB-0A19-4502-90EA-A12B84F32E3F}" type="presParOf" srcId="{81A920EA-6AF0-4E8C-9D23-162CAE02B96B}" destId="{4BC1B79F-F775-4FAE-976E-035DD359D673}" srcOrd="1" destOrd="0" presId="urn:microsoft.com/office/officeart/2008/layout/VerticalCurvedList"/>
    <dgm:cxn modelId="{F7DB1C76-5D42-4022-B189-06F19D14094F}" type="presParOf" srcId="{81A920EA-6AF0-4E8C-9D23-162CAE02B96B}" destId="{13AAB6B6-2193-4F16-81BA-F67AFBCA80CB}" srcOrd="2" destOrd="0" presId="urn:microsoft.com/office/officeart/2008/layout/VerticalCurvedList"/>
    <dgm:cxn modelId="{3D43BB0D-72AD-4971-9B41-18A40044E6A3}" type="presParOf" srcId="{13AAB6B6-2193-4F16-81BA-F67AFBCA80CB}" destId="{7C1EDA50-1E95-41AF-8C00-8D9615480911}" srcOrd="0" destOrd="0" presId="urn:microsoft.com/office/officeart/2008/layout/VerticalCurvedList"/>
    <dgm:cxn modelId="{94CCC63E-471E-4965-9853-01290D21129B}" type="presParOf" srcId="{81A920EA-6AF0-4E8C-9D23-162CAE02B96B}" destId="{1FE118BC-FD4E-4A2F-9220-527D8E74A2AD}" srcOrd="3" destOrd="0" presId="urn:microsoft.com/office/officeart/2008/layout/VerticalCurvedList"/>
    <dgm:cxn modelId="{BF603FBA-3075-4BE1-B803-E7C32752F360}" type="presParOf" srcId="{81A920EA-6AF0-4E8C-9D23-162CAE02B96B}" destId="{75B65DD8-99C5-4E5C-815F-C813A0ACAA63}" srcOrd="4" destOrd="0" presId="urn:microsoft.com/office/officeart/2008/layout/VerticalCurvedList"/>
    <dgm:cxn modelId="{D5F81F09-9BEF-48A1-928A-BB50A9C0E158}" type="presParOf" srcId="{75B65DD8-99C5-4E5C-815F-C813A0ACAA63}" destId="{40E14593-5153-4068-964F-C7961141EF7E}" srcOrd="0" destOrd="0" presId="urn:microsoft.com/office/officeart/2008/layout/VerticalCurvedList"/>
    <dgm:cxn modelId="{20156819-DFE4-493B-9FC9-956E73490A9E}" type="presParOf" srcId="{81A920EA-6AF0-4E8C-9D23-162CAE02B96B}" destId="{70846ACA-F53A-41F1-9FA3-62401C9BFA26}" srcOrd="5" destOrd="0" presId="urn:microsoft.com/office/officeart/2008/layout/VerticalCurvedList"/>
    <dgm:cxn modelId="{7C06B67B-ABB9-4502-AA05-4EF032F29C0A}" type="presParOf" srcId="{81A920EA-6AF0-4E8C-9D23-162CAE02B96B}" destId="{9D9C9244-29D7-4646-AFD1-3DD9C28CA6AE}" srcOrd="6" destOrd="0" presId="urn:microsoft.com/office/officeart/2008/layout/VerticalCurvedList"/>
    <dgm:cxn modelId="{E7A1C7DD-CFDD-46C4-B242-F04927AFB266}" type="presParOf" srcId="{9D9C9244-29D7-4646-AFD1-3DD9C28CA6AE}" destId="{60E218E2-CD77-4CC7-8A97-5D08FDCCC591}" srcOrd="0" destOrd="0" presId="urn:microsoft.com/office/officeart/2008/layout/VerticalCurvedList"/>
    <dgm:cxn modelId="{E4C79DFC-49F2-45CF-AF6A-75FEE3421DFB}" type="presParOf" srcId="{81A920EA-6AF0-4E8C-9D23-162CAE02B96B}" destId="{6EDB49E5-B1FA-4F37-A0AE-83FB4149722D}" srcOrd="7" destOrd="0" presId="urn:microsoft.com/office/officeart/2008/layout/VerticalCurvedList"/>
    <dgm:cxn modelId="{1487A17D-392D-43DD-A1DE-10AD4013EBA5}" type="presParOf" srcId="{81A920EA-6AF0-4E8C-9D23-162CAE02B96B}" destId="{3258652A-85DF-4907-B896-696E4DDCA186}" srcOrd="8" destOrd="0" presId="urn:microsoft.com/office/officeart/2008/layout/VerticalCurvedList"/>
    <dgm:cxn modelId="{21989AE2-09A3-4D23-8908-0C6DD69A9C41}" type="presParOf" srcId="{3258652A-85DF-4907-B896-696E4DDCA186}" destId="{A9EADE7C-5AD1-4813-A5E2-10BDF9410E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CEA015-767D-4CD0-8B5D-21F831D05872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sr-Latn-BA"/>
        </a:p>
      </dgm:t>
    </dgm:pt>
    <dgm:pt modelId="{283BE6C0-E7CC-448A-8888-8FFA3036177B}">
      <dgm:prSet phldrT="[Text]" custT="1"/>
      <dgm:spPr/>
      <dgm:t>
        <a:bodyPr/>
        <a:lstStyle/>
        <a:p>
          <a:r>
            <a:rPr lang="sr-Cyrl-CS" sz="1800" b="1" dirty="0" smtClean="0">
              <a:effectLst/>
              <a:latin typeface="Century Gothic" pitchFamily="34" charset="0"/>
            </a:rPr>
            <a:t>ПРЕРАДА  ВОЋА И ПОВРЋА: мармеладе, сокови, компоти</a:t>
          </a:r>
          <a:r>
            <a:rPr lang="sr-Cyrl-CS" sz="1800" b="1" smtClean="0">
              <a:effectLst/>
              <a:latin typeface="Century Gothic" pitchFamily="34" charset="0"/>
            </a:rPr>
            <a:t>,       пастеризована </a:t>
          </a:r>
          <a:r>
            <a:rPr lang="sr-Cyrl-CS" sz="1800" b="1" dirty="0" smtClean="0">
              <a:effectLst/>
              <a:latin typeface="Century Gothic" pitchFamily="34" charset="0"/>
            </a:rPr>
            <a:t>храна</a:t>
          </a:r>
          <a:endParaRPr lang="sr-Latn-BA" sz="1800" b="1" dirty="0">
            <a:effectLst/>
            <a:latin typeface="Century Gothic" pitchFamily="34" charset="0"/>
          </a:endParaRPr>
        </a:p>
      </dgm:t>
    </dgm:pt>
    <dgm:pt modelId="{5C8CB8DE-1EC4-479A-AA80-6B77E974AC60}" type="parTrans" cxnId="{31197300-626B-477A-A43F-11FE52630D85}">
      <dgm:prSet/>
      <dgm:spPr/>
      <dgm:t>
        <a:bodyPr/>
        <a:lstStyle/>
        <a:p>
          <a:endParaRPr lang="sr-Latn-BA"/>
        </a:p>
      </dgm:t>
    </dgm:pt>
    <dgm:pt modelId="{478ED2AD-7ECB-4CEA-AB33-DA6C1D5AAC96}" type="sibTrans" cxnId="{31197300-626B-477A-A43F-11FE52630D85}">
      <dgm:prSet/>
      <dgm:spPr/>
      <dgm:t>
        <a:bodyPr/>
        <a:lstStyle/>
        <a:p>
          <a:endParaRPr lang="sr-Latn-BA"/>
        </a:p>
      </dgm:t>
    </dgm:pt>
    <dgm:pt modelId="{AC029F04-A9AB-482B-A779-B14F7D9228C2}">
      <dgm:prSet phldrT="[Text]" custT="1"/>
      <dgm:spPr/>
      <dgm:t>
        <a:bodyPr/>
        <a:lstStyle/>
        <a:p>
          <a:r>
            <a:rPr lang="sr-Cyrl-CS" sz="1800" b="1" smtClean="0">
              <a:effectLst/>
              <a:latin typeface="Century Gothic" pitchFamily="34" charset="0"/>
            </a:rPr>
            <a:t>ПРОИЗВОДЊА СТОЧНЕ ХРАНЕ</a:t>
          </a:r>
          <a:endParaRPr lang="sr-Latn-BA" sz="1800" b="1" dirty="0">
            <a:effectLst/>
            <a:latin typeface="Century Gothic" pitchFamily="34" charset="0"/>
          </a:endParaRPr>
        </a:p>
      </dgm:t>
    </dgm:pt>
    <dgm:pt modelId="{81E816E4-9E86-4092-BC56-D75F29105563}" type="parTrans" cxnId="{BDEBDE35-A551-4BB6-9F9A-760F1CFD4D15}">
      <dgm:prSet/>
      <dgm:spPr/>
      <dgm:t>
        <a:bodyPr/>
        <a:lstStyle/>
        <a:p>
          <a:endParaRPr lang="sr-Latn-BA"/>
        </a:p>
      </dgm:t>
    </dgm:pt>
    <dgm:pt modelId="{E048E671-3E6A-4095-982F-59A94FACCAA1}" type="sibTrans" cxnId="{BDEBDE35-A551-4BB6-9F9A-760F1CFD4D15}">
      <dgm:prSet/>
      <dgm:spPr/>
      <dgm:t>
        <a:bodyPr/>
        <a:lstStyle/>
        <a:p>
          <a:endParaRPr lang="sr-Latn-BA"/>
        </a:p>
      </dgm:t>
    </dgm:pt>
    <dgm:pt modelId="{C0A3CE05-404A-4E6E-9D72-6126E93DE28C}">
      <dgm:prSet custT="1"/>
      <dgm:spPr/>
      <dgm:t>
        <a:bodyPr/>
        <a:lstStyle/>
        <a:p>
          <a:r>
            <a:rPr lang="sr-Cyrl-CS" sz="1800" b="1" dirty="0" smtClean="0">
              <a:effectLst/>
              <a:latin typeface="Century Gothic" pitchFamily="34" charset="0"/>
            </a:rPr>
            <a:t>ПРЕРАДА ЖИТАРИЦА И ПРОИЗВОДЊА ПЕКАРСКИХ ПРОИЗВОДА</a:t>
          </a:r>
          <a:endParaRPr lang="sr-Latn-CS" sz="1800" b="1" dirty="0">
            <a:effectLst/>
            <a:latin typeface="Century Gothic" pitchFamily="34" charset="0"/>
          </a:endParaRPr>
        </a:p>
      </dgm:t>
    </dgm:pt>
    <dgm:pt modelId="{2A9859B8-F2D4-4135-919B-1CE5DA696BD2}" type="parTrans" cxnId="{4A152D50-E3EB-4D43-B17D-3EC10C7233AF}">
      <dgm:prSet/>
      <dgm:spPr/>
      <dgm:t>
        <a:bodyPr/>
        <a:lstStyle/>
        <a:p>
          <a:endParaRPr lang="sr-Latn-BA"/>
        </a:p>
      </dgm:t>
    </dgm:pt>
    <dgm:pt modelId="{83689250-0737-4DE2-AABC-B4700791849E}" type="sibTrans" cxnId="{4A152D50-E3EB-4D43-B17D-3EC10C7233AF}">
      <dgm:prSet/>
      <dgm:spPr/>
      <dgm:t>
        <a:bodyPr/>
        <a:lstStyle/>
        <a:p>
          <a:endParaRPr lang="sr-Latn-BA"/>
        </a:p>
      </dgm:t>
    </dgm:pt>
    <dgm:pt modelId="{1B4C926B-6CDA-4C72-8932-ECF2FF8D42B5}">
      <dgm:prSet custT="1"/>
      <dgm:spPr/>
      <dgm:t>
        <a:bodyPr/>
        <a:lstStyle/>
        <a:p>
          <a:r>
            <a:rPr lang="sr-Cyrl-CS" sz="1800" b="1" dirty="0" smtClean="0">
              <a:effectLst/>
              <a:latin typeface="Century Gothic" pitchFamily="34" charset="0"/>
            </a:rPr>
            <a:t>ПРОИЗВОДЊА МЕСА И МЕСНИХ ПРОИЗВОДА</a:t>
          </a:r>
          <a:endParaRPr lang="sr-Latn-CS" sz="1800" b="1" dirty="0">
            <a:effectLst/>
            <a:latin typeface="Century Gothic" pitchFamily="34" charset="0"/>
          </a:endParaRPr>
        </a:p>
      </dgm:t>
    </dgm:pt>
    <dgm:pt modelId="{3BC31E7E-0102-4C8E-9502-7DAFF11356EC}" type="parTrans" cxnId="{3FA7A43B-F449-4757-881C-FE69E95FC0C4}">
      <dgm:prSet/>
      <dgm:spPr/>
      <dgm:t>
        <a:bodyPr/>
        <a:lstStyle/>
        <a:p>
          <a:endParaRPr lang="sr-Latn-BA"/>
        </a:p>
      </dgm:t>
    </dgm:pt>
    <dgm:pt modelId="{59E12898-8A69-49D9-A647-8573929BFEBA}" type="sibTrans" cxnId="{3FA7A43B-F449-4757-881C-FE69E95FC0C4}">
      <dgm:prSet/>
      <dgm:spPr/>
      <dgm:t>
        <a:bodyPr/>
        <a:lstStyle/>
        <a:p>
          <a:endParaRPr lang="sr-Latn-BA"/>
        </a:p>
      </dgm:t>
    </dgm:pt>
    <dgm:pt modelId="{2955014A-C6C8-4693-AF8D-DF30CE514973}">
      <dgm:prSet custT="1"/>
      <dgm:spPr/>
      <dgm:t>
        <a:bodyPr/>
        <a:lstStyle/>
        <a:p>
          <a:r>
            <a:rPr lang="sr-Cyrl-CS" sz="1800" b="1" dirty="0" smtClean="0">
              <a:effectLst/>
              <a:latin typeface="Century Gothic" pitchFamily="34" charset="0"/>
            </a:rPr>
            <a:t>ПРОИЗВОДЊА МЛИЈЕЧНИХ ПРОИЗВОДА</a:t>
          </a:r>
          <a:endParaRPr lang="sr-Latn-CS" sz="1800" b="1" dirty="0">
            <a:effectLst/>
            <a:latin typeface="Century Gothic" pitchFamily="34" charset="0"/>
          </a:endParaRPr>
        </a:p>
      </dgm:t>
    </dgm:pt>
    <dgm:pt modelId="{C3414C93-EF3D-489D-BCBD-2BEB233925D8}" type="parTrans" cxnId="{3D3FE113-8F6B-4D0D-AED6-D9BAA1B1CA60}">
      <dgm:prSet/>
      <dgm:spPr/>
      <dgm:t>
        <a:bodyPr/>
        <a:lstStyle/>
        <a:p>
          <a:endParaRPr lang="sr-Latn-BA"/>
        </a:p>
      </dgm:t>
    </dgm:pt>
    <dgm:pt modelId="{E283AA05-4F13-4EAE-BA1D-D1B7E277E738}" type="sibTrans" cxnId="{3D3FE113-8F6B-4D0D-AED6-D9BAA1B1CA60}">
      <dgm:prSet/>
      <dgm:spPr/>
      <dgm:t>
        <a:bodyPr/>
        <a:lstStyle/>
        <a:p>
          <a:endParaRPr lang="sr-Latn-BA"/>
        </a:p>
      </dgm:t>
    </dgm:pt>
    <dgm:pt modelId="{1018E07D-A469-4E27-BA39-4B823143DA5B}" type="pres">
      <dgm:prSet presAssocID="{59CEA015-767D-4CD0-8B5D-21F831D0587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D6F6863-303F-4C7A-BDA9-79DDE6235F66}" type="pres">
      <dgm:prSet presAssocID="{59CEA015-767D-4CD0-8B5D-21F831D05872}" presName="Name1" presStyleCnt="0"/>
      <dgm:spPr/>
      <dgm:t>
        <a:bodyPr/>
        <a:lstStyle/>
        <a:p>
          <a:endParaRPr lang="sr-Latn-BA"/>
        </a:p>
      </dgm:t>
    </dgm:pt>
    <dgm:pt modelId="{429FEFC0-353B-424C-850C-3D5357D1A00B}" type="pres">
      <dgm:prSet presAssocID="{59CEA015-767D-4CD0-8B5D-21F831D05872}" presName="cycle" presStyleCnt="0"/>
      <dgm:spPr/>
      <dgm:t>
        <a:bodyPr/>
        <a:lstStyle/>
        <a:p>
          <a:endParaRPr lang="sr-Latn-BA"/>
        </a:p>
      </dgm:t>
    </dgm:pt>
    <dgm:pt modelId="{707F0F0E-9683-40F4-8123-AB1AB84C052F}" type="pres">
      <dgm:prSet presAssocID="{59CEA015-767D-4CD0-8B5D-21F831D05872}" presName="srcNode" presStyleLbl="node1" presStyleIdx="0" presStyleCnt="5"/>
      <dgm:spPr/>
      <dgm:t>
        <a:bodyPr/>
        <a:lstStyle/>
        <a:p>
          <a:endParaRPr lang="sr-Latn-BA"/>
        </a:p>
      </dgm:t>
    </dgm:pt>
    <dgm:pt modelId="{12D9950C-3C98-4481-9FC7-75A7B9EBD53B}" type="pres">
      <dgm:prSet presAssocID="{59CEA015-767D-4CD0-8B5D-21F831D05872}" presName="conn" presStyleLbl="parChTrans1D2" presStyleIdx="0" presStyleCnt="1"/>
      <dgm:spPr/>
      <dgm:t>
        <a:bodyPr/>
        <a:lstStyle/>
        <a:p>
          <a:endParaRPr lang="en-US"/>
        </a:p>
      </dgm:t>
    </dgm:pt>
    <dgm:pt modelId="{0688C243-A423-48C6-89D9-EB4051AB7BBB}" type="pres">
      <dgm:prSet presAssocID="{59CEA015-767D-4CD0-8B5D-21F831D05872}" presName="extraNode" presStyleLbl="node1" presStyleIdx="0" presStyleCnt="5"/>
      <dgm:spPr/>
      <dgm:t>
        <a:bodyPr/>
        <a:lstStyle/>
        <a:p>
          <a:endParaRPr lang="sr-Latn-BA"/>
        </a:p>
      </dgm:t>
    </dgm:pt>
    <dgm:pt modelId="{33F83A9E-E90D-4276-8DC2-EE2DDBF4BC01}" type="pres">
      <dgm:prSet presAssocID="{59CEA015-767D-4CD0-8B5D-21F831D05872}" presName="dstNode" presStyleLbl="node1" presStyleIdx="0" presStyleCnt="5"/>
      <dgm:spPr/>
      <dgm:t>
        <a:bodyPr/>
        <a:lstStyle/>
        <a:p>
          <a:endParaRPr lang="sr-Latn-BA"/>
        </a:p>
      </dgm:t>
    </dgm:pt>
    <dgm:pt modelId="{0687A411-6F9F-4801-9348-D306BCBAACF0}" type="pres">
      <dgm:prSet presAssocID="{283BE6C0-E7CC-448A-8888-8FFA3036177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ADF8605C-AA97-4C9F-9021-177BBD9F64A5}" type="pres">
      <dgm:prSet presAssocID="{283BE6C0-E7CC-448A-8888-8FFA3036177B}" presName="accent_1" presStyleCnt="0"/>
      <dgm:spPr/>
      <dgm:t>
        <a:bodyPr/>
        <a:lstStyle/>
        <a:p>
          <a:endParaRPr lang="sr-Latn-BA"/>
        </a:p>
      </dgm:t>
    </dgm:pt>
    <dgm:pt modelId="{46696904-FA5B-41F7-A2BF-99B59C15582A}" type="pres">
      <dgm:prSet presAssocID="{283BE6C0-E7CC-448A-8888-8FFA3036177B}" presName="accentRepeatNode" presStyleLbl="solidFgAcc1" presStyleIdx="0" presStyleCnt="5"/>
      <dgm:spPr/>
      <dgm:t>
        <a:bodyPr/>
        <a:lstStyle/>
        <a:p>
          <a:endParaRPr lang="sr-Latn-BA"/>
        </a:p>
      </dgm:t>
    </dgm:pt>
    <dgm:pt modelId="{6DAFE7A9-ECD5-4657-A113-35A441B35079}" type="pres">
      <dgm:prSet presAssocID="{2955014A-C6C8-4693-AF8D-DF30CE514973}" presName="text_2" presStyleLbl="node1" presStyleIdx="1" presStyleCnt="5" custLinFactNeighborY="-6812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7A632835-7C4F-4D25-9155-C039830FB1BF}" type="pres">
      <dgm:prSet presAssocID="{2955014A-C6C8-4693-AF8D-DF30CE514973}" presName="accent_2" presStyleCnt="0"/>
      <dgm:spPr/>
      <dgm:t>
        <a:bodyPr/>
        <a:lstStyle/>
        <a:p>
          <a:endParaRPr lang="sr-Latn-BA"/>
        </a:p>
      </dgm:t>
    </dgm:pt>
    <dgm:pt modelId="{8EDB52DA-B091-4874-98D7-014FDFD848B2}" type="pres">
      <dgm:prSet presAssocID="{2955014A-C6C8-4693-AF8D-DF30CE514973}" presName="accentRepeatNode" presStyleLbl="solidFgAcc1" presStyleIdx="1" presStyleCnt="5"/>
      <dgm:spPr/>
      <dgm:t>
        <a:bodyPr/>
        <a:lstStyle/>
        <a:p>
          <a:endParaRPr lang="sr-Latn-BA"/>
        </a:p>
      </dgm:t>
    </dgm:pt>
    <dgm:pt modelId="{57E3F0CD-E9F4-4D63-B24B-ECF1D9C66572}" type="pres">
      <dgm:prSet presAssocID="{C0A3CE05-404A-4E6E-9D72-6126E93DE28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106A82B6-3583-4C92-BBB9-7DDCB7A2D8D7}" type="pres">
      <dgm:prSet presAssocID="{C0A3CE05-404A-4E6E-9D72-6126E93DE28C}" presName="accent_3" presStyleCnt="0"/>
      <dgm:spPr/>
      <dgm:t>
        <a:bodyPr/>
        <a:lstStyle/>
        <a:p>
          <a:endParaRPr lang="sr-Latn-BA"/>
        </a:p>
      </dgm:t>
    </dgm:pt>
    <dgm:pt modelId="{9A3465D4-DB9F-4F06-A014-360190DB1728}" type="pres">
      <dgm:prSet presAssocID="{C0A3CE05-404A-4E6E-9D72-6126E93DE28C}" presName="accentRepeatNode" presStyleLbl="solidFgAcc1" presStyleIdx="2" presStyleCnt="5"/>
      <dgm:spPr/>
      <dgm:t>
        <a:bodyPr/>
        <a:lstStyle/>
        <a:p>
          <a:endParaRPr lang="sr-Latn-BA"/>
        </a:p>
      </dgm:t>
    </dgm:pt>
    <dgm:pt modelId="{21FAEB1B-8CCC-414F-A392-831C693B19CF}" type="pres">
      <dgm:prSet presAssocID="{AC029F04-A9AB-482B-A779-B14F7D9228C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9E08C068-FBC4-4EB8-9FFD-6E341167C45C}" type="pres">
      <dgm:prSet presAssocID="{AC029F04-A9AB-482B-A779-B14F7D9228C2}" presName="accent_4" presStyleCnt="0"/>
      <dgm:spPr/>
      <dgm:t>
        <a:bodyPr/>
        <a:lstStyle/>
        <a:p>
          <a:endParaRPr lang="sr-Latn-BA"/>
        </a:p>
      </dgm:t>
    </dgm:pt>
    <dgm:pt modelId="{E827122F-B49D-415C-8128-ABEEB5A98264}" type="pres">
      <dgm:prSet presAssocID="{AC029F04-A9AB-482B-A779-B14F7D9228C2}" presName="accentRepeatNode" presStyleLbl="solidFgAcc1" presStyleIdx="3" presStyleCnt="5"/>
      <dgm:spPr/>
      <dgm:t>
        <a:bodyPr/>
        <a:lstStyle/>
        <a:p>
          <a:endParaRPr lang="sr-Latn-BA"/>
        </a:p>
      </dgm:t>
    </dgm:pt>
    <dgm:pt modelId="{E8A03C9F-B6F6-4993-95A2-C10E8EBC29A4}" type="pres">
      <dgm:prSet presAssocID="{1B4C926B-6CDA-4C72-8932-ECF2FF8D42B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EE2A5437-716F-4322-B15C-C9019C5F1B6E}" type="pres">
      <dgm:prSet presAssocID="{1B4C926B-6CDA-4C72-8932-ECF2FF8D42B5}" presName="accent_5" presStyleCnt="0"/>
      <dgm:spPr/>
      <dgm:t>
        <a:bodyPr/>
        <a:lstStyle/>
        <a:p>
          <a:endParaRPr lang="sr-Latn-BA"/>
        </a:p>
      </dgm:t>
    </dgm:pt>
    <dgm:pt modelId="{5C54EACF-1CC9-45B8-9113-E1089B1BBA36}" type="pres">
      <dgm:prSet presAssocID="{1B4C926B-6CDA-4C72-8932-ECF2FF8D42B5}" presName="accentRepeatNode" presStyleLbl="solidFgAcc1" presStyleIdx="4" presStyleCnt="5"/>
      <dgm:spPr/>
      <dgm:t>
        <a:bodyPr/>
        <a:lstStyle/>
        <a:p>
          <a:endParaRPr lang="sr-Latn-BA"/>
        </a:p>
      </dgm:t>
    </dgm:pt>
  </dgm:ptLst>
  <dgm:cxnLst>
    <dgm:cxn modelId="{4A152D50-E3EB-4D43-B17D-3EC10C7233AF}" srcId="{59CEA015-767D-4CD0-8B5D-21F831D05872}" destId="{C0A3CE05-404A-4E6E-9D72-6126E93DE28C}" srcOrd="2" destOrd="0" parTransId="{2A9859B8-F2D4-4135-919B-1CE5DA696BD2}" sibTransId="{83689250-0737-4DE2-AABC-B4700791849E}"/>
    <dgm:cxn modelId="{31197300-626B-477A-A43F-11FE52630D85}" srcId="{59CEA015-767D-4CD0-8B5D-21F831D05872}" destId="{283BE6C0-E7CC-448A-8888-8FFA3036177B}" srcOrd="0" destOrd="0" parTransId="{5C8CB8DE-1EC4-479A-AA80-6B77E974AC60}" sibTransId="{478ED2AD-7ECB-4CEA-AB33-DA6C1D5AAC96}"/>
    <dgm:cxn modelId="{EE837A03-15B8-479F-88E8-18D6AA7FE053}" type="presOf" srcId="{2955014A-C6C8-4693-AF8D-DF30CE514973}" destId="{6DAFE7A9-ECD5-4657-A113-35A441B35079}" srcOrd="0" destOrd="0" presId="urn:microsoft.com/office/officeart/2008/layout/VerticalCurvedList"/>
    <dgm:cxn modelId="{335D2E8A-D38C-4383-92AF-53A12A343C1E}" type="presOf" srcId="{1B4C926B-6CDA-4C72-8932-ECF2FF8D42B5}" destId="{E8A03C9F-B6F6-4993-95A2-C10E8EBC29A4}" srcOrd="0" destOrd="0" presId="urn:microsoft.com/office/officeart/2008/layout/VerticalCurvedList"/>
    <dgm:cxn modelId="{3FA7A43B-F449-4757-881C-FE69E95FC0C4}" srcId="{59CEA015-767D-4CD0-8B5D-21F831D05872}" destId="{1B4C926B-6CDA-4C72-8932-ECF2FF8D42B5}" srcOrd="4" destOrd="0" parTransId="{3BC31E7E-0102-4C8E-9502-7DAFF11356EC}" sibTransId="{59E12898-8A69-49D9-A647-8573929BFEBA}"/>
    <dgm:cxn modelId="{BDEBDE35-A551-4BB6-9F9A-760F1CFD4D15}" srcId="{59CEA015-767D-4CD0-8B5D-21F831D05872}" destId="{AC029F04-A9AB-482B-A779-B14F7D9228C2}" srcOrd="3" destOrd="0" parTransId="{81E816E4-9E86-4092-BC56-D75F29105563}" sibTransId="{E048E671-3E6A-4095-982F-59A94FACCAA1}"/>
    <dgm:cxn modelId="{BCF43675-1362-4944-9D99-E54E6783B061}" type="presOf" srcId="{478ED2AD-7ECB-4CEA-AB33-DA6C1D5AAC96}" destId="{12D9950C-3C98-4481-9FC7-75A7B9EBD53B}" srcOrd="0" destOrd="0" presId="urn:microsoft.com/office/officeart/2008/layout/VerticalCurvedList"/>
    <dgm:cxn modelId="{8BA69675-404B-41BD-B328-E2FAB90EDCA6}" type="presOf" srcId="{59CEA015-767D-4CD0-8B5D-21F831D05872}" destId="{1018E07D-A469-4E27-BA39-4B823143DA5B}" srcOrd="0" destOrd="0" presId="urn:microsoft.com/office/officeart/2008/layout/VerticalCurvedList"/>
    <dgm:cxn modelId="{4D3471D7-805C-4CF8-A603-C625A13B10BD}" type="presOf" srcId="{AC029F04-A9AB-482B-A779-B14F7D9228C2}" destId="{21FAEB1B-8CCC-414F-A392-831C693B19CF}" srcOrd="0" destOrd="0" presId="urn:microsoft.com/office/officeart/2008/layout/VerticalCurvedList"/>
    <dgm:cxn modelId="{54AF0313-A183-4245-A30C-0040B9431E73}" type="presOf" srcId="{C0A3CE05-404A-4E6E-9D72-6126E93DE28C}" destId="{57E3F0CD-E9F4-4D63-B24B-ECF1D9C66572}" srcOrd="0" destOrd="0" presId="urn:microsoft.com/office/officeart/2008/layout/VerticalCurvedList"/>
    <dgm:cxn modelId="{3D3FE113-8F6B-4D0D-AED6-D9BAA1B1CA60}" srcId="{59CEA015-767D-4CD0-8B5D-21F831D05872}" destId="{2955014A-C6C8-4693-AF8D-DF30CE514973}" srcOrd="1" destOrd="0" parTransId="{C3414C93-EF3D-489D-BCBD-2BEB233925D8}" sibTransId="{E283AA05-4F13-4EAE-BA1D-D1B7E277E738}"/>
    <dgm:cxn modelId="{857B1EEC-3563-4C87-A4D9-A8ED898CF3E2}" type="presOf" srcId="{283BE6C0-E7CC-448A-8888-8FFA3036177B}" destId="{0687A411-6F9F-4801-9348-D306BCBAACF0}" srcOrd="0" destOrd="0" presId="urn:microsoft.com/office/officeart/2008/layout/VerticalCurvedList"/>
    <dgm:cxn modelId="{EBBE439C-0A61-4BA9-A78D-67B8F1F715AF}" type="presParOf" srcId="{1018E07D-A469-4E27-BA39-4B823143DA5B}" destId="{9D6F6863-303F-4C7A-BDA9-79DDE6235F66}" srcOrd="0" destOrd="0" presId="urn:microsoft.com/office/officeart/2008/layout/VerticalCurvedList"/>
    <dgm:cxn modelId="{5F9E3361-7F49-446D-B11D-81863E819532}" type="presParOf" srcId="{9D6F6863-303F-4C7A-BDA9-79DDE6235F66}" destId="{429FEFC0-353B-424C-850C-3D5357D1A00B}" srcOrd="0" destOrd="0" presId="urn:microsoft.com/office/officeart/2008/layout/VerticalCurvedList"/>
    <dgm:cxn modelId="{352E76DA-EB20-4A3E-8802-849C08A7C83B}" type="presParOf" srcId="{429FEFC0-353B-424C-850C-3D5357D1A00B}" destId="{707F0F0E-9683-40F4-8123-AB1AB84C052F}" srcOrd="0" destOrd="0" presId="urn:microsoft.com/office/officeart/2008/layout/VerticalCurvedList"/>
    <dgm:cxn modelId="{62A094EE-33A8-4A5C-BDF3-3B916B50906A}" type="presParOf" srcId="{429FEFC0-353B-424C-850C-3D5357D1A00B}" destId="{12D9950C-3C98-4481-9FC7-75A7B9EBD53B}" srcOrd="1" destOrd="0" presId="urn:microsoft.com/office/officeart/2008/layout/VerticalCurvedList"/>
    <dgm:cxn modelId="{E0225771-5716-4403-999A-3DBEBD644155}" type="presParOf" srcId="{429FEFC0-353B-424C-850C-3D5357D1A00B}" destId="{0688C243-A423-48C6-89D9-EB4051AB7BBB}" srcOrd="2" destOrd="0" presId="urn:microsoft.com/office/officeart/2008/layout/VerticalCurvedList"/>
    <dgm:cxn modelId="{410CEA61-58EA-4B5A-ADB5-ABC281499287}" type="presParOf" srcId="{429FEFC0-353B-424C-850C-3D5357D1A00B}" destId="{33F83A9E-E90D-4276-8DC2-EE2DDBF4BC01}" srcOrd="3" destOrd="0" presId="urn:microsoft.com/office/officeart/2008/layout/VerticalCurvedList"/>
    <dgm:cxn modelId="{1DB67B4A-9D6D-4F38-B0CD-BB3D20057AB1}" type="presParOf" srcId="{9D6F6863-303F-4C7A-BDA9-79DDE6235F66}" destId="{0687A411-6F9F-4801-9348-D306BCBAACF0}" srcOrd="1" destOrd="0" presId="urn:microsoft.com/office/officeart/2008/layout/VerticalCurvedList"/>
    <dgm:cxn modelId="{A28A9684-D0F7-4781-8E22-5C30039AE37D}" type="presParOf" srcId="{9D6F6863-303F-4C7A-BDA9-79DDE6235F66}" destId="{ADF8605C-AA97-4C9F-9021-177BBD9F64A5}" srcOrd="2" destOrd="0" presId="urn:microsoft.com/office/officeart/2008/layout/VerticalCurvedList"/>
    <dgm:cxn modelId="{BCD72FB9-4C5D-432E-8BA3-8325475DEE9F}" type="presParOf" srcId="{ADF8605C-AA97-4C9F-9021-177BBD9F64A5}" destId="{46696904-FA5B-41F7-A2BF-99B59C15582A}" srcOrd="0" destOrd="0" presId="urn:microsoft.com/office/officeart/2008/layout/VerticalCurvedList"/>
    <dgm:cxn modelId="{852F98D1-B2DD-4304-A1D2-8F9F1D242A7F}" type="presParOf" srcId="{9D6F6863-303F-4C7A-BDA9-79DDE6235F66}" destId="{6DAFE7A9-ECD5-4657-A113-35A441B35079}" srcOrd="3" destOrd="0" presId="urn:microsoft.com/office/officeart/2008/layout/VerticalCurvedList"/>
    <dgm:cxn modelId="{417E64B2-0F23-4FA0-A350-953CE9E80B9F}" type="presParOf" srcId="{9D6F6863-303F-4C7A-BDA9-79DDE6235F66}" destId="{7A632835-7C4F-4D25-9155-C039830FB1BF}" srcOrd="4" destOrd="0" presId="urn:microsoft.com/office/officeart/2008/layout/VerticalCurvedList"/>
    <dgm:cxn modelId="{BE4813EA-75C0-4A66-B41B-687427EBCE95}" type="presParOf" srcId="{7A632835-7C4F-4D25-9155-C039830FB1BF}" destId="{8EDB52DA-B091-4874-98D7-014FDFD848B2}" srcOrd="0" destOrd="0" presId="urn:microsoft.com/office/officeart/2008/layout/VerticalCurvedList"/>
    <dgm:cxn modelId="{56BD062A-7163-420D-B19C-C5C0B0BE732A}" type="presParOf" srcId="{9D6F6863-303F-4C7A-BDA9-79DDE6235F66}" destId="{57E3F0CD-E9F4-4D63-B24B-ECF1D9C66572}" srcOrd="5" destOrd="0" presId="urn:microsoft.com/office/officeart/2008/layout/VerticalCurvedList"/>
    <dgm:cxn modelId="{BFF73B9F-14C5-4DCD-AD62-945EFC4048C6}" type="presParOf" srcId="{9D6F6863-303F-4C7A-BDA9-79DDE6235F66}" destId="{106A82B6-3583-4C92-BBB9-7DDCB7A2D8D7}" srcOrd="6" destOrd="0" presId="urn:microsoft.com/office/officeart/2008/layout/VerticalCurvedList"/>
    <dgm:cxn modelId="{FC3C7932-EABD-46F2-9A49-F9C4CA3CC75D}" type="presParOf" srcId="{106A82B6-3583-4C92-BBB9-7DDCB7A2D8D7}" destId="{9A3465D4-DB9F-4F06-A014-360190DB1728}" srcOrd="0" destOrd="0" presId="urn:microsoft.com/office/officeart/2008/layout/VerticalCurvedList"/>
    <dgm:cxn modelId="{563BD750-F193-40EC-9B76-1860548E6812}" type="presParOf" srcId="{9D6F6863-303F-4C7A-BDA9-79DDE6235F66}" destId="{21FAEB1B-8CCC-414F-A392-831C693B19CF}" srcOrd="7" destOrd="0" presId="urn:microsoft.com/office/officeart/2008/layout/VerticalCurvedList"/>
    <dgm:cxn modelId="{3B77FD1E-FF09-4056-9EEB-1F6403EA3ECF}" type="presParOf" srcId="{9D6F6863-303F-4C7A-BDA9-79DDE6235F66}" destId="{9E08C068-FBC4-4EB8-9FFD-6E341167C45C}" srcOrd="8" destOrd="0" presId="urn:microsoft.com/office/officeart/2008/layout/VerticalCurvedList"/>
    <dgm:cxn modelId="{44E759BC-B65C-42E9-8DFE-CA86AA9E686A}" type="presParOf" srcId="{9E08C068-FBC4-4EB8-9FFD-6E341167C45C}" destId="{E827122F-B49D-415C-8128-ABEEB5A98264}" srcOrd="0" destOrd="0" presId="urn:microsoft.com/office/officeart/2008/layout/VerticalCurvedList"/>
    <dgm:cxn modelId="{06183082-8881-4E5A-893B-F55C13EBE10A}" type="presParOf" srcId="{9D6F6863-303F-4C7A-BDA9-79DDE6235F66}" destId="{E8A03C9F-B6F6-4993-95A2-C10E8EBC29A4}" srcOrd="9" destOrd="0" presId="urn:microsoft.com/office/officeart/2008/layout/VerticalCurvedList"/>
    <dgm:cxn modelId="{3F6DB126-0636-4B33-ABD6-C54467E9551C}" type="presParOf" srcId="{9D6F6863-303F-4C7A-BDA9-79DDE6235F66}" destId="{EE2A5437-716F-4322-B15C-C9019C5F1B6E}" srcOrd="10" destOrd="0" presId="urn:microsoft.com/office/officeart/2008/layout/VerticalCurvedList"/>
    <dgm:cxn modelId="{E2F9BC9C-9EC8-4BA0-95D5-CF0A26FD1DA7}" type="presParOf" srcId="{EE2A5437-716F-4322-B15C-C9019C5F1B6E}" destId="{5C54EACF-1CC9-45B8-9113-E1089B1BBA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4606F3-2EA9-488D-9FC7-11CD78F91BDE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sr-Latn-BA"/>
        </a:p>
      </dgm:t>
    </dgm:pt>
    <dgm:pt modelId="{DA82B4AD-80CD-4A60-9A69-1736EAC17162}">
      <dgm:prSet phldrT="[Text]" custT="1"/>
      <dgm:spPr/>
      <dgm:t>
        <a:bodyPr/>
        <a:lstStyle/>
        <a:p>
          <a:r>
            <a:rPr lang="sr-Cyrl-C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МАШИНЕ И ОПРЕМА ЗА АВИО - ИНДУСТРИЈУ</a:t>
          </a:r>
          <a:endParaRPr lang="sr-Latn-BA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EA2B2F58-7204-4E6A-9717-6FE9D081B726}" type="parTrans" cxnId="{528758C4-DEFD-4916-ADF5-D9141A430938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93983831-FE40-4991-BE1F-851334FF8003}" type="sibTrans" cxnId="{528758C4-DEFD-4916-ADF5-D9141A430938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A6BB8930-B2DC-47E5-971F-E909428262A8}">
      <dgm:prSet phldrT="[Text]" custT="1"/>
      <dgm:spPr/>
      <dgm:t>
        <a:bodyPr/>
        <a:lstStyle/>
        <a:p>
          <a:r>
            <a:rPr lang="sr-Cyrl-C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ПРОИЗВОДЊА ДИЈЕЛОВА ЗА АУТОМОБИЛЕ</a:t>
          </a:r>
          <a:endParaRPr lang="sr-Latn-BA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1A5CFC31-853B-4473-B996-D1F905840AE1}" type="parTrans" cxnId="{B9DA044D-A5D0-4B47-B350-0A94F0F7FF7D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58F97065-B70B-4697-B51D-55E4962CBDD9}" type="sibTrans" cxnId="{B9DA044D-A5D0-4B47-B350-0A94F0F7FF7D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374B475C-A4BF-4A7B-81CF-E5701DBD781C}">
      <dgm:prSet phldrT="[Text]" custT="1"/>
      <dgm:spPr/>
      <dgm:t>
        <a:bodyPr/>
        <a:lstStyle/>
        <a:p>
          <a:r>
            <a:rPr lang="sr-Cyrl-CS" sz="1400" b="1" dirty="0" smtClean="0">
              <a:effectLst/>
              <a:latin typeface="Century Gothic" panose="020B0502020202020204" pitchFamily="34" charset="0"/>
            </a:rPr>
            <a:t>ПРОИЗВОДЊА ОПРЕМЕ, ЕЛЕКТРОДА, АРМАТУРНИХ МРЕЖА, САВИТЉИВИХ ЦИЈЕВИ И ШИНА ВОЂИЦА</a:t>
          </a:r>
          <a:endParaRPr lang="sr-Latn-BA" sz="1400" b="1" dirty="0">
            <a:effectLst/>
            <a:latin typeface="Century Gothic" panose="020B0502020202020204" pitchFamily="34" charset="0"/>
          </a:endParaRPr>
        </a:p>
      </dgm:t>
    </dgm:pt>
    <dgm:pt modelId="{308FE09E-2C2D-43B9-9D8E-7B5E17D780ED}" type="parTrans" cxnId="{4623B298-E90C-46AF-8E4B-9DDDC2305BC1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F303D56E-F546-4D42-978B-6B4093A9245F}" type="sibTrans" cxnId="{4623B298-E90C-46AF-8E4B-9DDDC2305BC1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C3FA996D-A86A-4895-BC48-75007F0805F2}">
      <dgm:prSet custT="1"/>
      <dgm:spPr/>
      <dgm:t>
        <a:bodyPr/>
        <a:lstStyle/>
        <a:p>
          <a:r>
            <a:rPr lang="sr-Cyrl-CS" sz="1800" b="1" dirty="0" smtClean="0">
              <a:latin typeface="Century Gothic" pitchFamily="34" charset="0"/>
            </a:rPr>
            <a:t>ПРОИЗВОДЊА МАШИНА И ГОТОВИХ МЕТАЛНИХ ПРОИЗВОДА</a:t>
          </a:r>
          <a:endParaRPr lang="bs-Latn-BA" sz="1800" b="1" dirty="0">
            <a:latin typeface="Century Gothic" pitchFamily="34" charset="0"/>
          </a:endParaRPr>
        </a:p>
      </dgm:t>
    </dgm:pt>
    <dgm:pt modelId="{2CFD40FE-EB64-4605-8FDA-2E6B92702078}" type="parTrans" cxnId="{0B8B6D30-4543-460C-BC98-3B4CF67D2E44}">
      <dgm:prSet/>
      <dgm:spPr/>
      <dgm:t>
        <a:bodyPr/>
        <a:lstStyle/>
        <a:p>
          <a:endParaRPr lang="bs-Latn-BA"/>
        </a:p>
      </dgm:t>
    </dgm:pt>
    <dgm:pt modelId="{16E761E5-09A8-4A3A-ABBF-9CED84E5AEC8}" type="sibTrans" cxnId="{0B8B6D30-4543-460C-BC98-3B4CF67D2E44}">
      <dgm:prSet/>
      <dgm:spPr/>
      <dgm:t>
        <a:bodyPr/>
        <a:lstStyle/>
        <a:p>
          <a:endParaRPr lang="bs-Latn-BA"/>
        </a:p>
      </dgm:t>
    </dgm:pt>
    <dgm:pt modelId="{B3B1079A-8CCF-4DF9-917C-7DA7950D541A}" type="pres">
      <dgm:prSet presAssocID="{8B4606F3-2EA9-488D-9FC7-11CD78F91B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FF509EE-9D90-48CD-A3B5-E3ED4C69C3BE}" type="pres">
      <dgm:prSet presAssocID="{8B4606F3-2EA9-488D-9FC7-11CD78F91BDE}" presName="Name1" presStyleCnt="0"/>
      <dgm:spPr/>
      <dgm:t>
        <a:bodyPr/>
        <a:lstStyle/>
        <a:p>
          <a:endParaRPr lang="sr-Latn-BA"/>
        </a:p>
      </dgm:t>
    </dgm:pt>
    <dgm:pt modelId="{207ACFA3-CEED-4D0C-9BFF-320B421D9A95}" type="pres">
      <dgm:prSet presAssocID="{8B4606F3-2EA9-488D-9FC7-11CD78F91BDE}" presName="cycle" presStyleCnt="0"/>
      <dgm:spPr/>
      <dgm:t>
        <a:bodyPr/>
        <a:lstStyle/>
        <a:p>
          <a:endParaRPr lang="sr-Latn-BA"/>
        </a:p>
      </dgm:t>
    </dgm:pt>
    <dgm:pt modelId="{AC6F932B-6AEE-4A3F-9986-5B72979053B6}" type="pres">
      <dgm:prSet presAssocID="{8B4606F3-2EA9-488D-9FC7-11CD78F91BDE}" presName="srcNode" presStyleLbl="node1" presStyleIdx="0" presStyleCnt="4"/>
      <dgm:spPr/>
      <dgm:t>
        <a:bodyPr/>
        <a:lstStyle/>
        <a:p>
          <a:endParaRPr lang="sr-Latn-BA"/>
        </a:p>
      </dgm:t>
    </dgm:pt>
    <dgm:pt modelId="{4E376764-D17F-4DA2-AB8F-C14CD963214B}" type="pres">
      <dgm:prSet presAssocID="{8B4606F3-2EA9-488D-9FC7-11CD78F91BDE}" presName="conn" presStyleLbl="parChTrans1D2" presStyleIdx="0" presStyleCnt="1"/>
      <dgm:spPr/>
      <dgm:t>
        <a:bodyPr/>
        <a:lstStyle/>
        <a:p>
          <a:endParaRPr lang="en-US"/>
        </a:p>
      </dgm:t>
    </dgm:pt>
    <dgm:pt modelId="{1AE518B3-2500-45FD-BEE9-29ECE0B44F71}" type="pres">
      <dgm:prSet presAssocID="{8B4606F3-2EA9-488D-9FC7-11CD78F91BDE}" presName="extraNode" presStyleLbl="node1" presStyleIdx="0" presStyleCnt="4"/>
      <dgm:spPr/>
      <dgm:t>
        <a:bodyPr/>
        <a:lstStyle/>
        <a:p>
          <a:endParaRPr lang="sr-Latn-BA"/>
        </a:p>
      </dgm:t>
    </dgm:pt>
    <dgm:pt modelId="{996F1780-E700-418B-B16F-D371E5ED5D12}" type="pres">
      <dgm:prSet presAssocID="{8B4606F3-2EA9-488D-9FC7-11CD78F91BDE}" presName="dstNode" presStyleLbl="node1" presStyleIdx="0" presStyleCnt="4"/>
      <dgm:spPr/>
      <dgm:t>
        <a:bodyPr/>
        <a:lstStyle/>
        <a:p>
          <a:endParaRPr lang="sr-Latn-BA"/>
        </a:p>
      </dgm:t>
    </dgm:pt>
    <dgm:pt modelId="{6354B9E2-90EB-437D-A0C7-B0E4C0BDCB42}" type="pres">
      <dgm:prSet presAssocID="{DA82B4AD-80CD-4A60-9A69-1736EAC17162}" presName="text_1" presStyleLbl="node1" presStyleIdx="0" presStyleCnt="4" custLinFactNeighborX="11328" custLinFactNeighborY="-36271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6E567EA7-44FA-4AA4-A8F6-A977BB7B1BCA}" type="pres">
      <dgm:prSet presAssocID="{DA82B4AD-80CD-4A60-9A69-1736EAC17162}" presName="accent_1" presStyleCnt="0"/>
      <dgm:spPr/>
      <dgm:t>
        <a:bodyPr/>
        <a:lstStyle/>
        <a:p>
          <a:endParaRPr lang="sr-Latn-BA"/>
        </a:p>
      </dgm:t>
    </dgm:pt>
    <dgm:pt modelId="{179D2333-534A-4146-9004-4677EE1FAA88}" type="pres">
      <dgm:prSet presAssocID="{DA82B4AD-80CD-4A60-9A69-1736EAC17162}" presName="accentRepeatNode" presStyleLbl="solidFgAcc1" presStyleIdx="0" presStyleCnt="4" custLinFactNeighborX="-7473" custLinFactNeighborY="-34248"/>
      <dgm:spPr/>
      <dgm:t>
        <a:bodyPr/>
        <a:lstStyle/>
        <a:p>
          <a:endParaRPr lang="sr-Latn-BA"/>
        </a:p>
      </dgm:t>
    </dgm:pt>
    <dgm:pt modelId="{A19BBEAD-3364-43C3-869E-8240C3DB7765}" type="pres">
      <dgm:prSet presAssocID="{A6BB8930-B2DC-47E5-971F-E909428262A8}" presName="text_2" presStyleLbl="node1" presStyleIdx="1" presStyleCnt="4" custLinFactNeighborX="1757" custLinFactNeighborY="-25404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F2523229-D5C7-40CB-B0A8-076A15BFE64F}" type="pres">
      <dgm:prSet presAssocID="{A6BB8930-B2DC-47E5-971F-E909428262A8}" presName="accent_2" presStyleCnt="0"/>
      <dgm:spPr/>
      <dgm:t>
        <a:bodyPr/>
        <a:lstStyle/>
        <a:p>
          <a:endParaRPr lang="sr-Latn-BA"/>
        </a:p>
      </dgm:t>
    </dgm:pt>
    <dgm:pt modelId="{C47D8797-7CFB-4F7C-8D2A-BBA9F247A10F}" type="pres">
      <dgm:prSet presAssocID="{A6BB8930-B2DC-47E5-971F-E909428262A8}" presName="accentRepeatNode" presStyleLbl="solidFgAcc1" presStyleIdx="1" presStyleCnt="4" custLinFactNeighborX="-5798" custLinFactNeighborY="-20008"/>
      <dgm:spPr/>
      <dgm:t>
        <a:bodyPr/>
        <a:lstStyle/>
        <a:p>
          <a:endParaRPr lang="sr-Latn-BA"/>
        </a:p>
      </dgm:t>
    </dgm:pt>
    <dgm:pt modelId="{68CC6063-D3F9-4E16-8554-268750FADA87}" type="pres">
      <dgm:prSet presAssocID="{C3FA996D-A86A-4895-BC48-75007F0805F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2057201-15A7-4A8A-80C1-F255EF46DEB7}" type="pres">
      <dgm:prSet presAssocID="{C3FA996D-A86A-4895-BC48-75007F0805F2}" presName="accent_3" presStyleCnt="0"/>
      <dgm:spPr/>
    </dgm:pt>
    <dgm:pt modelId="{ED6392E6-CFD6-4C0C-A06A-84B2E316E22F}" type="pres">
      <dgm:prSet presAssocID="{C3FA996D-A86A-4895-BC48-75007F0805F2}" presName="accentRepeatNode" presStyleLbl="solidFgAcc1" presStyleIdx="2" presStyleCnt="4"/>
      <dgm:spPr/>
    </dgm:pt>
    <dgm:pt modelId="{7DEF9887-3CD4-44EE-B1AE-ED3D57C4C515}" type="pres">
      <dgm:prSet presAssocID="{374B475C-A4BF-4A7B-81CF-E5701DBD781C}" presName="text_4" presStyleLbl="node1" presStyleIdx="3" presStyleCnt="4" custLinFactNeighborX="3289" custLinFactNeighborY="17349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54E8930-E2C3-4585-ADFA-87983B87B8C0}" type="pres">
      <dgm:prSet presAssocID="{374B475C-A4BF-4A7B-81CF-E5701DBD781C}" presName="accent_4" presStyleCnt="0"/>
      <dgm:spPr/>
    </dgm:pt>
    <dgm:pt modelId="{7D476FEA-ED0D-48CF-BF24-28235FAB841C}" type="pres">
      <dgm:prSet presAssocID="{374B475C-A4BF-4A7B-81CF-E5701DBD781C}" presName="accentRepeatNode" presStyleLbl="solidFgAcc1" presStyleIdx="3" presStyleCnt="4" custLinFactNeighborX="-8755" custLinFactNeighborY="12386"/>
      <dgm:spPr/>
      <dgm:t>
        <a:bodyPr/>
        <a:lstStyle/>
        <a:p>
          <a:endParaRPr lang="sr-Latn-BA"/>
        </a:p>
      </dgm:t>
    </dgm:pt>
  </dgm:ptLst>
  <dgm:cxnLst>
    <dgm:cxn modelId="{EA1FC317-2BD3-42DB-BB98-E77721394B47}" type="presOf" srcId="{93983831-FE40-4991-BE1F-851334FF8003}" destId="{4E376764-D17F-4DA2-AB8F-C14CD963214B}" srcOrd="0" destOrd="0" presId="urn:microsoft.com/office/officeart/2008/layout/VerticalCurvedList"/>
    <dgm:cxn modelId="{0B8B6D30-4543-460C-BC98-3B4CF67D2E44}" srcId="{8B4606F3-2EA9-488D-9FC7-11CD78F91BDE}" destId="{C3FA996D-A86A-4895-BC48-75007F0805F2}" srcOrd="2" destOrd="0" parTransId="{2CFD40FE-EB64-4605-8FDA-2E6B92702078}" sibTransId="{16E761E5-09A8-4A3A-ABBF-9CED84E5AEC8}"/>
    <dgm:cxn modelId="{FFA51678-12A7-43A3-ADD9-3A69C4E9DA93}" type="presOf" srcId="{374B475C-A4BF-4A7B-81CF-E5701DBD781C}" destId="{7DEF9887-3CD4-44EE-B1AE-ED3D57C4C515}" srcOrd="0" destOrd="0" presId="urn:microsoft.com/office/officeart/2008/layout/VerticalCurvedList"/>
    <dgm:cxn modelId="{4384D5D6-228D-4B1F-9278-8537AB9D4885}" type="presOf" srcId="{C3FA996D-A86A-4895-BC48-75007F0805F2}" destId="{68CC6063-D3F9-4E16-8554-268750FADA87}" srcOrd="0" destOrd="0" presId="urn:microsoft.com/office/officeart/2008/layout/VerticalCurvedList"/>
    <dgm:cxn modelId="{4EA4F83C-4194-4960-9465-A935BEA9778D}" type="presOf" srcId="{DA82B4AD-80CD-4A60-9A69-1736EAC17162}" destId="{6354B9E2-90EB-437D-A0C7-B0E4C0BDCB42}" srcOrd="0" destOrd="0" presId="urn:microsoft.com/office/officeart/2008/layout/VerticalCurvedList"/>
    <dgm:cxn modelId="{5B6E76C7-2CBF-4112-8296-D2690AED2851}" type="presOf" srcId="{8B4606F3-2EA9-488D-9FC7-11CD78F91BDE}" destId="{B3B1079A-8CCF-4DF9-917C-7DA7950D541A}" srcOrd="0" destOrd="0" presId="urn:microsoft.com/office/officeart/2008/layout/VerticalCurvedList"/>
    <dgm:cxn modelId="{528758C4-DEFD-4916-ADF5-D9141A430938}" srcId="{8B4606F3-2EA9-488D-9FC7-11CD78F91BDE}" destId="{DA82B4AD-80CD-4A60-9A69-1736EAC17162}" srcOrd="0" destOrd="0" parTransId="{EA2B2F58-7204-4E6A-9717-6FE9D081B726}" sibTransId="{93983831-FE40-4991-BE1F-851334FF8003}"/>
    <dgm:cxn modelId="{B9DA044D-A5D0-4B47-B350-0A94F0F7FF7D}" srcId="{8B4606F3-2EA9-488D-9FC7-11CD78F91BDE}" destId="{A6BB8930-B2DC-47E5-971F-E909428262A8}" srcOrd="1" destOrd="0" parTransId="{1A5CFC31-853B-4473-B996-D1F905840AE1}" sibTransId="{58F97065-B70B-4697-B51D-55E4962CBDD9}"/>
    <dgm:cxn modelId="{4623B298-E90C-46AF-8E4B-9DDDC2305BC1}" srcId="{8B4606F3-2EA9-488D-9FC7-11CD78F91BDE}" destId="{374B475C-A4BF-4A7B-81CF-E5701DBD781C}" srcOrd="3" destOrd="0" parTransId="{308FE09E-2C2D-43B9-9D8E-7B5E17D780ED}" sibTransId="{F303D56E-F546-4D42-978B-6B4093A9245F}"/>
    <dgm:cxn modelId="{3B070A39-796D-4479-9A0D-A178F8273405}" type="presOf" srcId="{A6BB8930-B2DC-47E5-971F-E909428262A8}" destId="{A19BBEAD-3364-43C3-869E-8240C3DB7765}" srcOrd="0" destOrd="0" presId="urn:microsoft.com/office/officeart/2008/layout/VerticalCurvedList"/>
    <dgm:cxn modelId="{42652B08-523C-4479-8F5F-721C316B96ED}" type="presParOf" srcId="{B3B1079A-8CCF-4DF9-917C-7DA7950D541A}" destId="{BFF509EE-9D90-48CD-A3B5-E3ED4C69C3BE}" srcOrd="0" destOrd="0" presId="urn:microsoft.com/office/officeart/2008/layout/VerticalCurvedList"/>
    <dgm:cxn modelId="{391AA019-1608-4CCC-84DB-D04DB1CDDD96}" type="presParOf" srcId="{BFF509EE-9D90-48CD-A3B5-E3ED4C69C3BE}" destId="{207ACFA3-CEED-4D0C-9BFF-320B421D9A95}" srcOrd="0" destOrd="0" presId="urn:microsoft.com/office/officeart/2008/layout/VerticalCurvedList"/>
    <dgm:cxn modelId="{8E5D2768-D848-4865-A944-591C8ADA8D14}" type="presParOf" srcId="{207ACFA3-CEED-4D0C-9BFF-320B421D9A95}" destId="{AC6F932B-6AEE-4A3F-9986-5B72979053B6}" srcOrd="0" destOrd="0" presId="urn:microsoft.com/office/officeart/2008/layout/VerticalCurvedList"/>
    <dgm:cxn modelId="{2E95C28A-39B8-445C-9491-311F19425EF4}" type="presParOf" srcId="{207ACFA3-CEED-4D0C-9BFF-320B421D9A95}" destId="{4E376764-D17F-4DA2-AB8F-C14CD963214B}" srcOrd="1" destOrd="0" presId="urn:microsoft.com/office/officeart/2008/layout/VerticalCurvedList"/>
    <dgm:cxn modelId="{07EDF559-6868-490E-AC35-45DAF266AEF8}" type="presParOf" srcId="{207ACFA3-CEED-4D0C-9BFF-320B421D9A95}" destId="{1AE518B3-2500-45FD-BEE9-29ECE0B44F71}" srcOrd="2" destOrd="0" presId="urn:microsoft.com/office/officeart/2008/layout/VerticalCurvedList"/>
    <dgm:cxn modelId="{8EE98ABA-5DA1-4D85-9C37-4D3ECA9406BF}" type="presParOf" srcId="{207ACFA3-CEED-4D0C-9BFF-320B421D9A95}" destId="{996F1780-E700-418B-B16F-D371E5ED5D12}" srcOrd="3" destOrd="0" presId="urn:microsoft.com/office/officeart/2008/layout/VerticalCurvedList"/>
    <dgm:cxn modelId="{2A2C885B-9F90-4B24-BFAA-6BF27228BA14}" type="presParOf" srcId="{BFF509EE-9D90-48CD-A3B5-E3ED4C69C3BE}" destId="{6354B9E2-90EB-437D-A0C7-B0E4C0BDCB42}" srcOrd="1" destOrd="0" presId="urn:microsoft.com/office/officeart/2008/layout/VerticalCurvedList"/>
    <dgm:cxn modelId="{85FC5369-8931-438E-80D8-B8A16AF52960}" type="presParOf" srcId="{BFF509EE-9D90-48CD-A3B5-E3ED4C69C3BE}" destId="{6E567EA7-44FA-4AA4-A8F6-A977BB7B1BCA}" srcOrd="2" destOrd="0" presId="urn:microsoft.com/office/officeart/2008/layout/VerticalCurvedList"/>
    <dgm:cxn modelId="{71FE168B-2EAD-430C-AFCE-45808DDEFB50}" type="presParOf" srcId="{6E567EA7-44FA-4AA4-A8F6-A977BB7B1BCA}" destId="{179D2333-534A-4146-9004-4677EE1FAA88}" srcOrd="0" destOrd="0" presId="urn:microsoft.com/office/officeart/2008/layout/VerticalCurvedList"/>
    <dgm:cxn modelId="{B8613D6D-489E-4AC1-BE4F-6BFF1D5292BE}" type="presParOf" srcId="{BFF509EE-9D90-48CD-A3B5-E3ED4C69C3BE}" destId="{A19BBEAD-3364-43C3-869E-8240C3DB7765}" srcOrd="3" destOrd="0" presId="urn:microsoft.com/office/officeart/2008/layout/VerticalCurvedList"/>
    <dgm:cxn modelId="{E60ED08D-68CB-424F-AA05-D55C719309DA}" type="presParOf" srcId="{BFF509EE-9D90-48CD-A3B5-E3ED4C69C3BE}" destId="{F2523229-D5C7-40CB-B0A8-076A15BFE64F}" srcOrd="4" destOrd="0" presId="urn:microsoft.com/office/officeart/2008/layout/VerticalCurvedList"/>
    <dgm:cxn modelId="{90DA20A9-07ED-445E-B78A-7B08332FDF26}" type="presParOf" srcId="{F2523229-D5C7-40CB-B0A8-076A15BFE64F}" destId="{C47D8797-7CFB-4F7C-8D2A-BBA9F247A10F}" srcOrd="0" destOrd="0" presId="urn:microsoft.com/office/officeart/2008/layout/VerticalCurvedList"/>
    <dgm:cxn modelId="{668BA33F-71A5-4F85-9D4A-60817D26AED0}" type="presParOf" srcId="{BFF509EE-9D90-48CD-A3B5-E3ED4C69C3BE}" destId="{68CC6063-D3F9-4E16-8554-268750FADA87}" srcOrd="5" destOrd="0" presId="urn:microsoft.com/office/officeart/2008/layout/VerticalCurvedList"/>
    <dgm:cxn modelId="{B3C4E49C-CB03-4BAC-8ABF-0CE8AE22B4FE}" type="presParOf" srcId="{BFF509EE-9D90-48CD-A3B5-E3ED4C69C3BE}" destId="{F2057201-15A7-4A8A-80C1-F255EF46DEB7}" srcOrd="6" destOrd="0" presId="urn:microsoft.com/office/officeart/2008/layout/VerticalCurvedList"/>
    <dgm:cxn modelId="{4543EB9D-5AF8-4296-A7F9-6C9EE0B48E9A}" type="presParOf" srcId="{F2057201-15A7-4A8A-80C1-F255EF46DEB7}" destId="{ED6392E6-CFD6-4C0C-A06A-84B2E316E22F}" srcOrd="0" destOrd="0" presId="urn:microsoft.com/office/officeart/2008/layout/VerticalCurvedList"/>
    <dgm:cxn modelId="{4EFD8B4A-59A6-4DB5-A12F-448B67371024}" type="presParOf" srcId="{BFF509EE-9D90-48CD-A3B5-E3ED4C69C3BE}" destId="{7DEF9887-3CD4-44EE-B1AE-ED3D57C4C515}" srcOrd="7" destOrd="0" presId="urn:microsoft.com/office/officeart/2008/layout/VerticalCurvedList"/>
    <dgm:cxn modelId="{0B1709E3-B66A-49BE-ADB2-88864EC80217}" type="presParOf" srcId="{BFF509EE-9D90-48CD-A3B5-E3ED4C69C3BE}" destId="{E54E8930-E2C3-4585-ADFA-87983B87B8C0}" srcOrd="8" destOrd="0" presId="urn:microsoft.com/office/officeart/2008/layout/VerticalCurvedList"/>
    <dgm:cxn modelId="{D6394113-D55B-4D29-AB72-EE2A803CEB86}" type="presParOf" srcId="{E54E8930-E2C3-4585-ADFA-87983B87B8C0}" destId="{7D476FEA-ED0D-48CF-BF24-28235FAB841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4606F3-2EA9-488D-9FC7-11CD78F91BDE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sr-Latn-BA"/>
        </a:p>
      </dgm:t>
    </dgm:pt>
    <dgm:pt modelId="{DA82B4AD-80CD-4A60-9A69-1736EAC17162}">
      <dgm:prSet phldrT="[Text]" custT="1"/>
      <dgm:spPr/>
      <dgm:t>
        <a:bodyPr/>
        <a:lstStyle/>
        <a:p>
          <a:r>
            <a:rPr lang="sr-Cyrl-CS" sz="1800" b="1" smtClean="0">
              <a:effectLst/>
              <a:latin typeface="Century Gothic" panose="020B0502020202020204" pitchFamily="34" charset="0"/>
            </a:rPr>
            <a:t>ПРОИЗВОДЊА НАМЈЕШТАЈА</a:t>
          </a:r>
          <a:endParaRPr lang="sr-Latn-BA" sz="1800" b="1" dirty="0">
            <a:effectLst/>
            <a:latin typeface="Century Gothic" panose="020B0502020202020204" pitchFamily="34" charset="0"/>
          </a:endParaRPr>
        </a:p>
      </dgm:t>
    </dgm:pt>
    <dgm:pt modelId="{EA2B2F58-7204-4E6A-9717-6FE9D081B726}" type="parTrans" cxnId="{528758C4-DEFD-4916-ADF5-D9141A430938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93983831-FE40-4991-BE1F-851334FF8003}" type="sibTrans" cxnId="{528758C4-DEFD-4916-ADF5-D9141A430938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A6BB8930-B2DC-47E5-971F-E909428262A8}">
      <dgm:prSet phldrT="[Text]" custT="1"/>
      <dgm:spPr/>
      <dgm:t>
        <a:bodyPr/>
        <a:lstStyle/>
        <a:p>
          <a:r>
            <a:rPr lang="sr-Cyrl-CS" sz="1800" b="1" noProof="0" smtClean="0">
              <a:effectLst/>
              <a:latin typeface="Century Gothic" panose="020B0502020202020204" pitchFamily="34" charset="0"/>
            </a:rPr>
            <a:t>ПАРКЕТ, БРИКЕТ И ПРОИЗВОДИ ИЗ ПИЛАНЕ</a:t>
          </a:r>
          <a:endParaRPr lang="en-US" sz="1800" b="1" noProof="0" dirty="0">
            <a:effectLst/>
            <a:latin typeface="Century Gothic" panose="020B0502020202020204" pitchFamily="34" charset="0"/>
          </a:endParaRPr>
        </a:p>
      </dgm:t>
    </dgm:pt>
    <dgm:pt modelId="{1A5CFC31-853B-4473-B996-D1F905840AE1}" type="parTrans" cxnId="{B9DA044D-A5D0-4B47-B350-0A94F0F7FF7D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58F97065-B70B-4697-B51D-55E4962CBDD9}" type="sibTrans" cxnId="{B9DA044D-A5D0-4B47-B350-0A94F0F7FF7D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3F8FC45D-5018-4758-A75B-672645BD52ED}">
      <dgm:prSet custT="1"/>
      <dgm:spPr/>
      <dgm:t>
        <a:bodyPr/>
        <a:lstStyle/>
        <a:p>
          <a:r>
            <a:rPr lang="sr-Cyrl-CS" sz="1800" b="1" dirty="0" smtClean="0">
              <a:effectLst/>
              <a:latin typeface="Century Gothic" panose="020B0502020202020204" pitchFamily="34" charset="0"/>
            </a:rPr>
            <a:t>ПРОИЗВОДЊА ДРВЕНИХ ПАНЕЛ ПЛОЧА</a:t>
          </a:r>
          <a:endParaRPr lang="sr-Latn-BA" sz="1800" b="1" dirty="0">
            <a:effectLst/>
            <a:latin typeface="Century Gothic" panose="020B0502020202020204" pitchFamily="34" charset="0"/>
          </a:endParaRPr>
        </a:p>
      </dgm:t>
    </dgm:pt>
    <dgm:pt modelId="{143AE10F-1DEE-4B7B-B769-B470B55F61CB}" type="parTrans" cxnId="{B5A4540A-FDA3-4461-8F15-3F248DD25263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018E89E5-695D-408F-ADAE-F35E73083021}" type="sibTrans" cxnId="{B5A4540A-FDA3-4461-8F15-3F248DD25263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5B6B849F-3BDB-4A1D-AE43-AF72D5A52584}">
      <dgm:prSet custT="1"/>
      <dgm:spPr/>
      <dgm:t>
        <a:bodyPr/>
        <a:lstStyle/>
        <a:p>
          <a:r>
            <a:rPr lang="sr-Cyrl-CS" sz="1800" b="1" dirty="0" smtClean="0">
              <a:effectLst/>
              <a:latin typeface="Century Gothic" panose="020B0502020202020204" pitchFamily="34" charset="0"/>
            </a:rPr>
            <a:t>ПРОИЗВОДЊА ЕКОЛОШКИХ МОНТАЖНИХ И ДРВЕНИХ КУЋА</a:t>
          </a:r>
          <a:endParaRPr lang="sr-Latn-BA" sz="1800" b="1" dirty="0">
            <a:effectLst/>
            <a:latin typeface="Century Gothic" panose="020B0502020202020204" pitchFamily="34" charset="0"/>
          </a:endParaRPr>
        </a:p>
      </dgm:t>
    </dgm:pt>
    <dgm:pt modelId="{D5FA861C-CF1D-4F2D-B067-408C2D183933}" type="parTrans" cxnId="{7B73F256-E8B3-4172-9050-B74F099BF7B4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5BCAA500-80BC-4B34-A65A-14536FD1FD63}" type="sibTrans" cxnId="{7B73F256-E8B3-4172-9050-B74F099BF7B4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B3B1079A-8CCF-4DF9-917C-7DA7950D541A}" type="pres">
      <dgm:prSet presAssocID="{8B4606F3-2EA9-488D-9FC7-11CD78F91B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FF509EE-9D90-48CD-A3B5-E3ED4C69C3BE}" type="pres">
      <dgm:prSet presAssocID="{8B4606F3-2EA9-488D-9FC7-11CD78F91BDE}" presName="Name1" presStyleCnt="0"/>
      <dgm:spPr/>
      <dgm:t>
        <a:bodyPr/>
        <a:lstStyle/>
        <a:p>
          <a:endParaRPr lang="sr-Latn-BA"/>
        </a:p>
      </dgm:t>
    </dgm:pt>
    <dgm:pt modelId="{207ACFA3-CEED-4D0C-9BFF-320B421D9A95}" type="pres">
      <dgm:prSet presAssocID="{8B4606F3-2EA9-488D-9FC7-11CD78F91BDE}" presName="cycle" presStyleCnt="0"/>
      <dgm:spPr/>
      <dgm:t>
        <a:bodyPr/>
        <a:lstStyle/>
        <a:p>
          <a:endParaRPr lang="sr-Latn-BA"/>
        </a:p>
      </dgm:t>
    </dgm:pt>
    <dgm:pt modelId="{AC6F932B-6AEE-4A3F-9986-5B72979053B6}" type="pres">
      <dgm:prSet presAssocID="{8B4606F3-2EA9-488D-9FC7-11CD78F91BDE}" presName="srcNode" presStyleLbl="node1" presStyleIdx="0" presStyleCnt="4"/>
      <dgm:spPr/>
      <dgm:t>
        <a:bodyPr/>
        <a:lstStyle/>
        <a:p>
          <a:endParaRPr lang="sr-Latn-BA"/>
        </a:p>
      </dgm:t>
    </dgm:pt>
    <dgm:pt modelId="{4E376764-D17F-4DA2-AB8F-C14CD963214B}" type="pres">
      <dgm:prSet presAssocID="{8B4606F3-2EA9-488D-9FC7-11CD78F91BDE}" presName="conn" presStyleLbl="parChTrans1D2" presStyleIdx="0" presStyleCnt="1"/>
      <dgm:spPr/>
      <dgm:t>
        <a:bodyPr/>
        <a:lstStyle/>
        <a:p>
          <a:endParaRPr lang="en-US"/>
        </a:p>
      </dgm:t>
    </dgm:pt>
    <dgm:pt modelId="{1AE518B3-2500-45FD-BEE9-29ECE0B44F71}" type="pres">
      <dgm:prSet presAssocID="{8B4606F3-2EA9-488D-9FC7-11CD78F91BDE}" presName="extraNode" presStyleLbl="node1" presStyleIdx="0" presStyleCnt="4"/>
      <dgm:spPr/>
      <dgm:t>
        <a:bodyPr/>
        <a:lstStyle/>
        <a:p>
          <a:endParaRPr lang="sr-Latn-BA"/>
        </a:p>
      </dgm:t>
    </dgm:pt>
    <dgm:pt modelId="{996F1780-E700-418B-B16F-D371E5ED5D12}" type="pres">
      <dgm:prSet presAssocID="{8B4606F3-2EA9-488D-9FC7-11CD78F91BDE}" presName="dstNode" presStyleLbl="node1" presStyleIdx="0" presStyleCnt="4"/>
      <dgm:spPr/>
      <dgm:t>
        <a:bodyPr/>
        <a:lstStyle/>
        <a:p>
          <a:endParaRPr lang="sr-Latn-BA"/>
        </a:p>
      </dgm:t>
    </dgm:pt>
    <dgm:pt modelId="{6354B9E2-90EB-437D-A0C7-B0E4C0BDCB42}" type="pres">
      <dgm:prSet presAssocID="{DA82B4AD-80CD-4A60-9A69-1736EAC1716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6E567EA7-44FA-4AA4-A8F6-A977BB7B1BCA}" type="pres">
      <dgm:prSet presAssocID="{DA82B4AD-80CD-4A60-9A69-1736EAC17162}" presName="accent_1" presStyleCnt="0"/>
      <dgm:spPr/>
      <dgm:t>
        <a:bodyPr/>
        <a:lstStyle/>
        <a:p>
          <a:endParaRPr lang="sr-Latn-BA"/>
        </a:p>
      </dgm:t>
    </dgm:pt>
    <dgm:pt modelId="{179D2333-534A-4146-9004-4677EE1FAA88}" type="pres">
      <dgm:prSet presAssocID="{DA82B4AD-80CD-4A60-9A69-1736EAC17162}" presName="accentRepeatNode" presStyleLbl="solidFgAcc1" presStyleIdx="0" presStyleCnt="4"/>
      <dgm:spPr/>
      <dgm:t>
        <a:bodyPr/>
        <a:lstStyle/>
        <a:p>
          <a:endParaRPr lang="sr-Latn-BA"/>
        </a:p>
      </dgm:t>
    </dgm:pt>
    <dgm:pt modelId="{2D7BA1E6-60F9-462E-950A-3EF3F4FE08BA}" type="pres">
      <dgm:prSet presAssocID="{3F8FC45D-5018-4758-A75B-672645BD52E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0DED4-5F7F-4B38-A19E-23EF6A91100F}" type="pres">
      <dgm:prSet presAssocID="{3F8FC45D-5018-4758-A75B-672645BD52ED}" presName="accent_2" presStyleCnt="0"/>
      <dgm:spPr/>
      <dgm:t>
        <a:bodyPr/>
        <a:lstStyle/>
        <a:p>
          <a:endParaRPr lang="sr-Latn-BA"/>
        </a:p>
      </dgm:t>
    </dgm:pt>
    <dgm:pt modelId="{5AAE2BE8-623E-494F-978C-B7136D7474C3}" type="pres">
      <dgm:prSet presAssocID="{3F8FC45D-5018-4758-A75B-672645BD52ED}" presName="accentRepeatNode" presStyleLbl="solidFgAcc1" presStyleIdx="1" presStyleCnt="4"/>
      <dgm:spPr/>
      <dgm:t>
        <a:bodyPr/>
        <a:lstStyle/>
        <a:p>
          <a:endParaRPr lang="sr-Latn-BA"/>
        </a:p>
      </dgm:t>
    </dgm:pt>
    <dgm:pt modelId="{4235D882-EC68-4B76-8101-446E8F571BE1}" type="pres">
      <dgm:prSet presAssocID="{5B6B849F-3BDB-4A1D-AE43-AF72D5A5258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3BDF9-0B29-496C-90B9-DCB391EB7B80}" type="pres">
      <dgm:prSet presAssocID="{5B6B849F-3BDB-4A1D-AE43-AF72D5A52584}" presName="accent_3" presStyleCnt="0"/>
      <dgm:spPr/>
      <dgm:t>
        <a:bodyPr/>
        <a:lstStyle/>
        <a:p>
          <a:endParaRPr lang="sr-Latn-BA"/>
        </a:p>
      </dgm:t>
    </dgm:pt>
    <dgm:pt modelId="{A0446A21-8725-4856-82C4-99A5531C8DAD}" type="pres">
      <dgm:prSet presAssocID="{5B6B849F-3BDB-4A1D-AE43-AF72D5A52584}" presName="accentRepeatNode" presStyleLbl="solidFgAcc1" presStyleIdx="2" presStyleCnt="4"/>
      <dgm:spPr/>
      <dgm:t>
        <a:bodyPr/>
        <a:lstStyle/>
        <a:p>
          <a:endParaRPr lang="sr-Latn-BA"/>
        </a:p>
      </dgm:t>
    </dgm:pt>
    <dgm:pt modelId="{2BC3702F-BC19-40BC-B0AC-D12BC42D8945}" type="pres">
      <dgm:prSet presAssocID="{A6BB8930-B2DC-47E5-971F-E909428262A8}" presName="text_4" presStyleLbl="node1" presStyleIdx="3" presStyleCnt="4" custLinFactNeighborX="1411" custLinFactNeighborY="-1627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6B6B0CB6-9D2C-47E9-A41C-872694484AE3}" type="pres">
      <dgm:prSet presAssocID="{A6BB8930-B2DC-47E5-971F-E909428262A8}" presName="accent_4" presStyleCnt="0"/>
      <dgm:spPr/>
      <dgm:t>
        <a:bodyPr/>
        <a:lstStyle/>
        <a:p>
          <a:endParaRPr lang="sr-Latn-BA"/>
        </a:p>
      </dgm:t>
    </dgm:pt>
    <dgm:pt modelId="{C47D8797-7CFB-4F7C-8D2A-BBA9F247A10F}" type="pres">
      <dgm:prSet presAssocID="{A6BB8930-B2DC-47E5-971F-E909428262A8}" presName="accentRepeatNode" presStyleLbl="solidFgAcc1" presStyleIdx="3" presStyleCnt="4"/>
      <dgm:spPr/>
      <dgm:t>
        <a:bodyPr/>
        <a:lstStyle/>
        <a:p>
          <a:endParaRPr lang="sr-Latn-BA"/>
        </a:p>
      </dgm:t>
    </dgm:pt>
  </dgm:ptLst>
  <dgm:cxnLst>
    <dgm:cxn modelId="{307F52F0-E23B-4A0A-BEC0-4B877FF296DD}" type="presOf" srcId="{93983831-FE40-4991-BE1F-851334FF8003}" destId="{4E376764-D17F-4DA2-AB8F-C14CD963214B}" srcOrd="0" destOrd="0" presId="urn:microsoft.com/office/officeart/2008/layout/VerticalCurvedList"/>
    <dgm:cxn modelId="{B5A4540A-FDA3-4461-8F15-3F248DD25263}" srcId="{8B4606F3-2EA9-488D-9FC7-11CD78F91BDE}" destId="{3F8FC45D-5018-4758-A75B-672645BD52ED}" srcOrd="1" destOrd="0" parTransId="{143AE10F-1DEE-4B7B-B769-B470B55F61CB}" sibTransId="{018E89E5-695D-408F-ADAE-F35E73083021}"/>
    <dgm:cxn modelId="{A75C14A1-9E29-47C6-A556-6C4A7811D1DB}" type="presOf" srcId="{A6BB8930-B2DC-47E5-971F-E909428262A8}" destId="{2BC3702F-BC19-40BC-B0AC-D12BC42D8945}" srcOrd="0" destOrd="0" presId="urn:microsoft.com/office/officeart/2008/layout/VerticalCurvedList"/>
    <dgm:cxn modelId="{FDB7AD57-1043-4A24-8DE5-674CDDAF7DA9}" type="presOf" srcId="{5B6B849F-3BDB-4A1D-AE43-AF72D5A52584}" destId="{4235D882-EC68-4B76-8101-446E8F571BE1}" srcOrd="0" destOrd="0" presId="urn:microsoft.com/office/officeart/2008/layout/VerticalCurvedList"/>
    <dgm:cxn modelId="{528758C4-DEFD-4916-ADF5-D9141A430938}" srcId="{8B4606F3-2EA9-488D-9FC7-11CD78F91BDE}" destId="{DA82B4AD-80CD-4A60-9A69-1736EAC17162}" srcOrd="0" destOrd="0" parTransId="{EA2B2F58-7204-4E6A-9717-6FE9D081B726}" sibTransId="{93983831-FE40-4991-BE1F-851334FF8003}"/>
    <dgm:cxn modelId="{7B73F256-E8B3-4172-9050-B74F099BF7B4}" srcId="{8B4606F3-2EA9-488D-9FC7-11CD78F91BDE}" destId="{5B6B849F-3BDB-4A1D-AE43-AF72D5A52584}" srcOrd="2" destOrd="0" parTransId="{D5FA861C-CF1D-4F2D-B067-408C2D183933}" sibTransId="{5BCAA500-80BC-4B34-A65A-14536FD1FD63}"/>
    <dgm:cxn modelId="{F3586E11-2182-4234-96EB-947F43BC97C2}" type="presOf" srcId="{8B4606F3-2EA9-488D-9FC7-11CD78F91BDE}" destId="{B3B1079A-8CCF-4DF9-917C-7DA7950D541A}" srcOrd="0" destOrd="0" presId="urn:microsoft.com/office/officeart/2008/layout/VerticalCurvedList"/>
    <dgm:cxn modelId="{B9DA044D-A5D0-4B47-B350-0A94F0F7FF7D}" srcId="{8B4606F3-2EA9-488D-9FC7-11CD78F91BDE}" destId="{A6BB8930-B2DC-47E5-971F-E909428262A8}" srcOrd="3" destOrd="0" parTransId="{1A5CFC31-853B-4473-B996-D1F905840AE1}" sibTransId="{58F97065-B70B-4697-B51D-55E4962CBDD9}"/>
    <dgm:cxn modelId="{E62A356F-2E8B-4229-A816-324EA3487E6E}" type="presOf" srcId="{DA82B4AD-80CD-4A60-9A69-1736EAC17162}" destId="{6354B9E2-90EB-437D-A0C7-B0E4C0BDCB42}" srcOrd="0" destOrd="0" presId="urn:microsoft.com/office/officeart/2008/layout/VerticalCurvedList"/>
    <dgm:cxn modelId="{5C2C1E5F-6B4A-48B1-95CC-4E2B72B7E0D3}" type="presOf" srcId="{3F8FC45D-5018-4758-A75B-672645BD52ED}" destId="{2D7BA1E6-60F9-462E-950A-3EF3F4FE08BA}" srcOrd="0" destOrd="0" presId="urn:microsoft.com/office/officeart/2008/layout/VerticalCurvedList"/>
    <dgm:cxn modelId="{1FF20383-EEFD-417D-B51B-DE25E695F53B}" type="presParOf" srcId="{B3B1079A-8CCF-4DF9-917C-7DA7950D541A}" destId="{BFF509EE-9D90-48CD-A3B5-E3ED4C69C3BE}" srcOrd="0" destOrd="0" presId="urn:microsoft.com/office/officeart/2008/layout/VerticalCurvedList"/>
    <dgm:cxn modelId="{B016E3AA-6348-4CD2-B347-3B4765A9CE10}" type="presParOf" srcId="{BFF509EE-9D90-48CD-A3B5-E3ED4C69C3BE}" destId="{207ACFA3-CEED-4D0C-9BFF-320B421D9A95}" srcOrd="0" destOrd="0" presId="urn:microsoft.com/office/officeart/2008/layout/VerticalCurvedList"/>
    <dgm:cxn modelId="{B9A8168B-D1DA-46C3-A6B1-F260402DA6C2}" type="presParOf" srcId="{207ACFA3-CEED-4D0C-9BFF-320B421D9A95}" destId="{AC6F932B-6AEE-4A3F-9986-5B72979053B6}" srcOrd="0" destOrd="0" presId="urn:microsoft.com/office/officeart/2008/layout/VerticalCurvedList"/>
    <dgm:cxn modelId="{3EF7EF2F-2AC0-4E35-A426-6B3E6905404F}" type="presParOf" srcId="{207ACFA3-CEED-4D0C-9BFF-320B421D9A95}" destId="{4E376764-D17F-4DA2-AB8F-C14CD963214B}" srcOrd="1" destOrd="0" presId="urn:microsoft.com/office/officeart/2008/layout/VerticalCurvedList"/>
    <dgm:cxn modelId="{F81CB891-1ED6-4F68-94AE-C7BC9B56B8F0}" type="presParOf" srcId="{207ACFA3-CEED-4D0C-9BFF-320B421D9A95}" destId="{1AE518B3-2500-45FD-BEE9-29ECE0B44F71}" srcOrd="2" destOrd="0" presId="urn:microsoft.com/office/officeart/2008/layout/VerticalCurvedList"/>
    <dgm:cxn modelId="{695C92A8-1CF7-4C48-9D7A-3EE304564867}" type="presParOf" srcId="{207ACFA3-CEED-4D0C-9BFF-320B421D9A95}" destId="{996F1780-E700-418B-B16F-D371E5ED5D12}" srcOrd="3" destOrd="0" presId="urn:microsoft.com/office/officeart/2008/layout/VerticalCurvedList"/>
    <dgm:cxn modelId="{B590E528-5B3D-459D-800B-9FC200A0418B}" type="presParOf" srcId="{BFF509EE-9D90-48CD-A3B5-E3ED4C69C3BE}" destId="{6354B9E2-90EB-437D-A0C7-B0E4C0BDCB42}" srcOrd="1" destOrd="0" presId="urn:microsoft.com/office/officeart/2008/layout/VerticalCurvedList"/>
    <dgm:cxn modelId="{DE5ADB2E-3CCF-4BF6-9A5A-1339C9F04261}" type="presParOf" srcId="{BFF509EE-9D90-48CD-A3B5-E3ED4C69C3BE}" destId="{6E567EA7-44FA-4AA4-A8F6-A977BB7B1BCA}" srcOrd="2" destOrd="0" presId="urn:microsoft.com/office/officeart/2008/layout/VerticalCurvedList"/>
    <dgm:cxn modelId="{81A3ACFA-7504-400B-8234-9125B328E25B}" type="presParOf" srcId="{6E567EA7-44FA-4AA4-A8F6-A977BB7B1BCA}" destId="{179D2333-534A-4146-9004-4677EE1FAA88}" srcOrd="0" destOrd="0" presId="urn:microsoft.com/office/officeart/2008/layout/VerticalCurvedList"/>
    <dgm:cxn modelId="{D37DF9A5-7F78-4371-9727-2237E8CB4F1F}" type="presParOf" srcId="{BFF509EE-9D90-48CD-A3B5-E3ED4C69C3BE}" destId="{2D7BA1E6-60F9-462E-950A-3EF3F4FE08BA}" srcOrd="3" destOrd="0" presId="urn:microsoft.com/office/officeart/2008/layout/VerticalCurvedList"/>
    <dgm:cxn modelId="{C82B7543-01F5-44CC-A353-F25ABA517E52}" type="presParOf" srcId="{BFF509EE-9D90-48CD-A3B5-E3ED4C69C3BE}" destId="{1DA0DED4-5F7F-4B38-A19E-23EF6A91100F}" srcOrd="4" destOrd="0" presId="urn:microsoft.com/office/officeart/2008/layout/VerticalCurvedList"/>
    <dgm:cxn modelId="{A2F6543B-CB62-4444-A42A-037F103E15E5}" type="presParOf" srcId="{1DA0DED4-5F7F-4B38-A19E-23EF6A91100F}" destId="{5AAE2BE8-623E-494F-978C-B7136D7474C3}" srcOrd="0" destOrd="0" presId="urn:microsoft.com/office/officeart/2008/layout/VerticalCurvedList"/>
    <dgm:cxn modelId="{506734E4-9B30-4D11-A692-283D6B04356C}" type="presParOf" srcId="{BFF509EE-9D90-48CD-A3B5-E3ED4C69C3BE}" destId="{4235D882-EC68-4B76-8101-446E8F571BE1}" srcOrd="5" destOrd="0" presId="urn:microsoft.com/office/officeart/2008/layout/VerticalCurvedList"/>
    <dgm:cxn modelId="{C1EFFF88-68A6-44B4-AC02-8CDE9C2A06AE}" type="presParOf" srcId="{BFF509EE-9D90-48CD-A3B5-E3ED4C69C3BE}" destId="{9393BDF9-0B29-496C-90B9-DCB391EB7B80}" srcOrd="6" destOrd="0" presId="urn:microsoft.com/office/officeart/2008/layout/VerticalCurvedList"/>
    <dgm:cxn modelId="{5E8AE13E-0E90-4BC8-AAB8-6D6319FF4F48}" type="presParOf" srcId="{9393BDF9-0B29-496C-90B9-DCB391EB7B80}" destId="{A0446A21-8725-4856-82C4-99A5531C8DAD}" srcOrd="0" destOrd="0" presId="urn:microsoft.com/office/officeart/2008/layout/VerticalCurvedList"/>
    <dgm:cxn modelId="{3BAFD663-7977-4334-84CE-B42D81442093}" type="presParOf" srcId="{BFF509EE-9D90-48CD-A3B5-E3ED4C69C3BE}" destId="{2BC3702F-BC19-40BC-B0AC-D12BC42D8945}" srcOrd="7" destOrd="0" presId="urn:microsoft.com/office/officeart/2008/layout/VerticalCurvedList"/>
    <dgm:cxn modelId="{26AEDAC7-64E2-4E8C-B8AC-5C541D6FDED1}" type="presParOf" srcId="{BFF509EE-9D90-48CD-A3B5-E3ED4C69C3BE}" destId="{6B6B0CB6-9D2C-47E9-A41C-872694484AE3}" srcOrd="8" destOrd="0" presId="urn:microsoft.com/office/officeart/2008/layout/VerticalCurvedList"/>
    <dgm:cxn modelId="{7A4BCF09-98D1-404D-90D6-04C7658EB955}" type="presParOf" srcId="{6B6B0CB6-9D2C-47E9-A41C-872694484AE3}" destId="{C47D8797-7CFB-4F7C-8D2A-BBA9F247A1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48817D-CDCA-458A-9C04-0BB0690410AC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sr-Latn-BA"/>
        </a:p>
      </dgm:t>
    </dgm:pt>
    <dgm:pt modelId="{D9A5BC97-F77A-4A7C-9CA6-EA964EDF67EC}">
      <dgm:prSet phldrT="[Text]" custT="1"/>
      <dgm:spPr/>
      <dgm:t>
        <a:bodyPr/>
        <a:lstStyle/>
        <a:p>
          <a:r>
            <a:rPr lang="sr-Cyrl-C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ТУРИЗАМ</a:t>
          </a:r>
          <a:endParaRPr lang="sr-Latn-BA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CD502308-0AF4-4CA4-962D-53F0D3D34638}" type="parTrans" cxnId="{C8583624-2A84-4C53-B3E6-FD13215399C6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5365C197-A397-4A36-A3D4-CE7B7475561F}" type="sibTrans" cxnId="{C8583624-2A84-4C53-B3E6-FD13215399C6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BF0656E8-41AA-4CF2-8ABC-06906D012CF5}">
      <dgm:prSet phldrT="[Text]" custT="1"/>
      <dgm:spPr/>
      <dgm:t>
        <a:bodyPr/>
        <a:lstStyle/>
        <a:p>
          <a:r>
            <a:rPr lang="sr-Cyrl-C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ГРАЂЕВИНСКА ИНДУСТРИЈА</a:t>
          </a:r>
          <a:endParaRPr lang="sr-Latn-BA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53C7D50D-40DB-4355-ADF0-4D6FBFFAD198}" type="parTrans" cxnId="{F50BCF1C-3C4D-4E04-9D46-12925D46DB71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DA7796BC-73BE-4931-8E1D-2F6306E6DF53}" type="sibTrans" cxnId="{F50BCF1C-3C4D-4E04-9D46-12925D46DB71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EA305068-57FE-41C1-83E3-2C0C388B153C}">
      <dgm:prSet phldrT="[Text]" custT="1"/>
      <dgm:spPr/>
      <dgm:t>
        <a:bodyPr/>
        <a:lstStyle/>
        <a:p>
          <a:r>
            <a:rPr lang="sr-Cyrl-C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ТРАНСПОРТ И КОМУНИКАЦИЈЕ</a:t>
          </a:r>
          <a:endParaRPr lang="sr-Latn-BA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9FCFC5D1-0EF6-4AAA-987B-086E095C1037}" type="parTrans" cxnId="{8E1DCC27-FA99-4B44-8414-675C11F11668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8B775C52-68DE-430B-8ED7-685249FE8451}" type="sibTrans" cxnId="{8E1DCC27-FA99-4B44-8414-675C11F11668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444A554E-9B4C-4592-A735-D1BB631999D1}">
      <dgm:prSet phldrT="[Text]" custT="1"/>
      <dgm:spPr/>
      <dgm:t>
        <a:bodyPr/>
        <a:lstStyle/>
        <a:p>
          <a:r>
            <a:rPr lang="sr-Cyrl-C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ТРГОВИНА</a:t>
          </a:r>
          <a:endParaRPr lang="sr-Latn-BA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8D95E56D-9965-4030-AF4C-B75133020378}" type="sibTrans" cxnId="{7F72FA43-6851-46E9-A332-45BEE3928A7F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36863FF6-AF8A-4B7B-8BD4-FA48EA0C0A93}" type="parTrans" cxnId="{7F72FA43-6851-46E9-A332-45BEE3928A7F}">
      <dgm:prSet/>
      <dgm:spPr/>
      <dgm:t>
        <a:bodyPr/>
        <a:lstStyle/>
        <a:p>
          <a:endParaRPr lang="sr-Latn-BA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D8DF31B5-41D8-4A73-AF02-D9CCDDBD8C4D}" type="pres">
      <dgm:prSet presAssocID="{5048817D-CDCA-458A-9C04-0BB0690410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r-Latn-BA"/>
        </a:p>
      </dgm:t>
    </dgm:pt>
    <dgm:pt modelId="{81A920EA-6AF0-4E8C-9D23-162CAE02B96B}" type="pres">
      <dgm:prSet presAssocID="{5048817D-CDCA-458A-9C04-0BB0690410AC}" presName="Name1" presStyleCnt="0"/>
      <dgm:spPr/>
      <dgm:t>
        <a:bodyPr/>
        <a:lstStyle/>
        <a:p>
          <a:endParaRPr lang="sr-Latn-BA"/>
        </a:p>
      </dgm:t>
    </dgm:pt>
    <dgm:pt modelId="{F1F4F57B-5988-49EC-8B6B-8F08DD9E49D5}" type="pres">
      <dgm:prSet presAssocID="{5048817D-CDCA-458A-9C04-0BB0690410AC}" presName="cycle" presStyleCnt="0"/>
      <dgm:spPr/>
      <dgm:t>
        <a:bodyPr/>
        <a:lstStyle/>
        <a:p>
          <a:endParaRPr lang="sr-Latn-BA"/>
        </a:p>
      </dgm:t>
    </dgm:pt>
    <dgm:pt modelId="{9B6F074C-012B-4A29-A187-98D771C8D63D}" type="pres">
      <dgm:prSet presAssocID="{5048817D-CDCA-458A-9C04-0BB0690410AC}" presName="srcNode" presStyleLbl="node1" presStyleIdx="0" presStyleCnt="4"/>
      <dgm:spPr/>
      <dgm:t>
        <a:bodyPr/>
        <a:lstStyle/>
        <a:p>
          <a:endParaRPr lang="sr-Latn-BA"/>
        </a:p>
      </dgm:t>
    </dgm:pt>
    <dgm:pt modelId="{E0751511-7661-44C4-9E95-D1E473DB8C3F}" type="pres">
      <dgm:prSet presAssocID="{5048817D-CDCA-458A-9C04-0BB0690410AC}" presName="conn" presStyleLbl="parChTrans1D2" presStyleIdx="0" presStyleCnt="1"/>
      <dgm:spPr/>
      <dgm:t>
        <a:bodyPr/>
        <a:lstStyle/>
        <a:p>
          <a:endParaRPr lang="sr-Latn-BA"/>
        </a:p>
      </dgm:t>
    </dgm:pt>
    <dgm:pt modelId="{269BF721-A255-4F9B-86AE-65B7F09737BA}" type="pres">
      <dgm:prSet presAssocID="{5048817D-CDCA-458A-9C04-0BB0690410AC}" presName="extraNode" presStyleLbl="node1" presStyleIdx="0" presStyleCnt="4"/>
      <dgm:spPr/>
      <dgm:t>
        <a:bodyPr/>
        <a:lstStyle/>
        <a:p>
          <a:endParaRPr lang="sr-Latn-BA"/>
        </a:p>
      </dgm:t>
    </dgm:pt>
    <dgm:pt modelId="{FF5FC4D9-4CEE-4A0A-A666-BBB2991D93EE}" type="pres">
      <dgm:prSet presAssocID="{5048817D-CDCA-458A-9C04-0BB0690410AC}" presName="dstNode" presStyleLbl="node1" presStyleIdx="0" presStyleCnt="4"/>
      <dgm:spPr/>
      <dgm:t>
        <a:bodyPr/>
        <a:lstStyle/>
        <a:p>
          <a:endParaRPr lang="sr-Latn-BA"/>
        </a:p>
      </dgm:t>
    </dgm:pt>
    <dgm:pt modelId="{4BC1B79F-F775-4FAE-976E-035DD359D673}" type="pres">
      <dgm:prSet presAssocID="{D9A5BC97-F77A-4A7C-9CA6-EA964EDF67E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13AAB6B6-2193-4F16-81BA-F67AFBCA80CB}" type="pres">
      <dgm:prSet presAssocID="{D9A5BC97-F77A-4A7C-9CA6-EA964EDF67EC}" presName="accent_1" presStyleCnt="0"/>
      <dgm:spPr/>
      <dgm:t>
        <a:bodyPr/>
        <a:lstStyle/>
        <a:p>
          <a:endParaRPr lang="sr-Latn-BA"/>
        </a:p>
      </dgm:t>
    </dgm:pt>
    <dgm:pt modelId="{7C1EDA50-1E95-41AF-8C00-8D9615480911}" type="pres">
      <dgm:prSet presAssocID="{D9A5BC97-F77A-4A7C-9CA6-EA964EDF67EC}" presName="accentRepeatNode" presStyleLbl="solidFgAcc1" presStyleIdx="0" presStyleCnt="4"/>
      <dgm:spPr/>
      <dgm:t>
        <a:bodyPr/>
        <a:lstStyle/>
        <a:p>
          <a:endParaRPr lang="sr-Latn-BA"/>
        </a:p>
      </dgm:t>
    </dgm:pt>
    <dgm:pt modelId="{1FE118BC-FD4E-4A2F-9220-527D8E74A2AD}" type="pres">
      <dgm:prSet presAssocID="{BF0656E8-41AA-4CF2-8ABC-06906D012CF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75B65DD8-99C5-4E5C-815F-C813A0ACAA63}" type="pres">
      <dgm:prSet presAssocID="{BF0656E8-41AA-4CF2-8ABC-06906D012CF5}" presName="accent_2" presStyleCnt="0"/>
      <dgm:spPr/>
      <dgm:t>
        <a:bodyPr/>
        <a:lstStyle/>
        <a:p>
          <a:endParaRPr lang="sr-Latn-BA"/>
        </a:p>
      </dgm:t>
    </dgm:pt>
    <dgm:pt modelId="{40E14593-5153-4068-964F-C7961141EF7E}" type="pres">
      <dgm:prSet presAssocID="{BF0656E8-41AA-4CF2-8ABC-06906D012CF5}" presName="accentRepeatNode" presStyleLbl="solidFgAcc1" presStyleIdx="1" presStyleCnt="4"/>
      <dgm:spPr/>
      <dgm:t>
        <a:bodyPr/>
        <a:lstStyle/>
        <a:p>
          <a:endParaRPr lang="sr-Latn-BA"/>
        </a:p>
      </dgm:t>
    </dgm:pt>
    <dgm:pt modelId="{70846ACA-F53A-41F1-9FA3-62401C9BFA26}" type="pres">
      <dgm:prSet presAssocID="{EA305068-57FE-41C1-83E3-2C0C388B153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9D9C9244-29D7-4646-AFD1-3DD9C28CA6AE}" type="pres">
      <dgm:prSet presAssocID="{EA305068-57FE-41C1-83E3-2C0C388B153C}" presName="accent_3" presStyleCnt="0"/>
      <dgm:spPr/>
      <dgm:t>
        <a:bodyPr/>
        <a:lstStyle/>
        <a:p>
          <a:endParaRPr lang="sr-Latn-BA"/>
        </a:p>
      </dgm:t>
    </dgm:pt>
    <dgm:pt modelId="{60E218E2-CD77-4CC7-8A97-5D08FDCCC591}" type="pres">
      <dgm:prSet presAssocID="{EA305068-57FE-41C1-83E3-2C0C388B153C}" presName="accentRepeatNode" presStyleLbl="solidFgAcc1" presStyleIdx="2" presStyleCnt="4"/>
      <dgm:spPr/>
      <dgm:t>
        <a:bodyPr/>
        <a:lstStyle/>
        <a:p>
          <a:endParaRPr lang="sr-Latn-BA"/>
        </a:p>
      </dgm:t>
    </dgm:pt>
    <dgm:pt modelId="{6EDB49E5-B1FA-4F37-A0AE-83FB4149722D}" type="pres">
      <dgm:prSet presAssocID="{444A554E-9B4C-4592-A735-D1BB631999D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3258652A-85DF-4907-B896-696E4DDCA186}" type="pres">
      <dgm:prSet presAssocID="{444A554E-9B4C-4592-A735-D1BB631999D1}" presName="accent_4" presStyleCnt="0"/>
      <dgm:spPr/>
      <dgm:t>
        <a:bodyPr/>
        <a:lstStyle/>
        <a:p>
          <a:endParaRPr lang="sr-Latn-BA"/>
        </a:p>
      </dgm:t>
    </dgm:pt>
    <dgm:pt modelId="{A9EADE7C-5AD1-4813-A5E2-10BDF9410EBB}" type="pres">
      <dgm:prSet presAssocID="{444A554E-9B4C-4592-A735-D1BB631999D1}" presName="accentRepeatNode" presStyleLbl="solidFgAcc1" presStyleIdx="3" presStyleCnt="4"/>
      <dgm:spPr/>
      <dgm:t>
        <a:bodyPr/>
        <a:lstStyle/>
        <a:p>
          <a:endParaRPr lang="sr-Latn-BA"/>
        </a:p>
      </dgm:t>
    </dgm:pt>
  </dgm:ptLst>
  <dgm:cxnLst>
    <dgm:cxn modelId="{1C4EB078-C1CD-4FDF-877E-8AEB6ECDE324}" type="presOf" srcId="{BF0656E8-41AA-4CF2-8ABC-06906D012CF5}" destId="{1FE118BC-FD4E-4A2F-9220-527D8E74A2AD}" srcOrd="0" destOrd="0" presId="urn:microsoft.com/office/officeart/2008/layout/VerticalCurvedList"/>
    <dgm:cxn modelId="{22228AB1-8B1F-4FAC-B49D-AF5CBC7F7CB0}" type="presOf" srcId="{EA305068-57FE-41C1-83E3-2C0C388B153C}" destId="{70846ACA-F53A-41F1-9FA3-62401C9BFA26}" srcOrd="0" destOrd="0" presId="urn:microsoft.com/office/officeart/2008/layout/VerticalCurvedList"/>
    <dgm:cxn modelId="{7F72FA43-6851-46E9-A332-45BEE3928A7F}" srcId="{5048817D-CDCA-458A-9C04-0BB0690410AC}" destId="{444A554E-9B4C-4592-A735-D1BB631999D1}" srcOrd="3" destOrd="0" parTransId="{36863FF6-AF8A-4B7B-8BD4-FA48EA0C0A93}" sibTransId="{8D95E56D-9965-4030-AF4C-B75133020378}"/>
    <dgm:cxn modelId="{9B4D76AB-20B0-474B-A268-B5A7D12D7074}" type="presOf" srcId="{5365C197-A397-4A36-A3D4-CE7B7475561F}" destId="{E0751511-7661-44C4-9E95-D1E473DB8C3F}" srcOrd="0" destOrd="0" presId="urn:microsoft.com/office/officeart/2008/layout/VerticalCurvedList"/>
    <dgm:cxn modelId="{2328B812-D644-48F0-9B01-19E922F9F4B1}" type="presOf" srcId="{5048817D-CDCA-458A-9C04-0BB0690410AC}" destId="{D8DF31B5-41D8-4A73-AF02-D9CCDDBD8C4D}" srcOrd="0" destOrd="0" presId="urn:microsoft.com/office/officeart/2008/layout/VerticalCurvedList"/>
    <dgm:cxn modelId="{F50BCF1C-3C4D-4E04-9D46-12925D46DB71}" srcId="{5048817D-CDCA-458A-9C04-0BB0690410AC}" destId="{BF0656E8-41AA-4CF2-8ABC-06906D012CF5}" srcOrd="1" destOrd="0" parTransId="{53C7D50D-40DB-4355-ADF0-4D6FBFFAD198}" sibTransId="{DA7796BC-73BE-4931-8E1D-2F6306E6DF53}"/>
    <dgm:cxn modelId="{E75082E8-0F3D-4672-AEE8-9E67F38EA830}" type="presOf" srcId="{D9A5BC97-F77A-4A7C-9CA6-EA964EDF67EC}" destId="{4BC1B79F-F775-4FAE-976E-035DD359D673}" srcOrd="0" destOrd="0" presId="urn:microsoft.com/office/officeart/2008/layout/VerticalCurvedList"/>
    <dgm:cxn modelId="{C8583624-2A84-4C53-B3E6-FD13215399C6}" srcId="{5048817D-CDCA-458A-9C04-0BB0690410AC}" destId="{D9A5BC97-F77A-4A7C-9CA6-EA964EDF67EC}" srcOrd="0" destOrd="0" parTransId="{CD502308-0AF4-4CA4-962D-53F0D3D34638}" sibTransId="{5365C197-A397-4A36-A3D4-CE7B7475561F}"/>
    <dgm:cxn modelId="{375461C4-4278-44DA-B0A4-A58B14926BE6}" type="presOf" srcId="{444A554E-9B4C-4592-A735-D1BB631999D1}" destId="{6EDB49E5-B1FA-4F37-A0AE-83FB4149722D}" srcOrd="0" destOrd="0" presId="urn:microsoft.com/office/officeart/2008/layout/VerticalCurvedList"/>
    <dgm:cxn modelId="{8E1DCC27-FA99-4B44-8414-675C11F11668}" srcId="{5048817D-CDCA-458A-9C04-0BB0690410AC}" destId="{EA305068-57FE-41C1-83E3-2C0C388B153C}" srcOrd="2" destOrd="0" parTransId="{9FCFC5D1-0EF6-4AAA-987B-086E095C1037}" sibTransId="{8B775C52-68DE-430B-8ED7-685249FE8451}"/>
    <dgm:cxn modelId="{B3D23BD9-204B-40C7-B116-6EA96EF1EA5C}" type="presParOf" srcId="{D8DF31B5-41D8-4A73-AF02-D9CCDDBD8C4D}" destId="{81A920EA-6AF0-4E8C-9D23-162CAE02B96B}" srcOrd="0" destOrd="0" presId="urn:microsoft.com/office/officeart/2008/layout/VerticalCurvedList"/>
    <dgm:cxn modelId="{FD68C439-A8D2-4194-8E30-A3C32BA41C36}" type="presParOf" srcId="{81A920EA-6AF0-4E8C-9D23-162CAE02B96B}" destId="{F1F4F57B-5988-49EC-8B6B-8F08DD9E49D5}" srcOrd="0" destOrd="0" presId="urn:microsoft.com/office/officeart/2008/layout/VerticalCurvedList"/>
    <dgm:cxn modelId="{A99C5181-4E72-4FFF-99C3-F87694050839}" type="presParOf" srcId="{F1F4F57B-5988-49EC-8B6B-8F08DD9E49D5}" destId="{9B6F074C-012B-4A29-A187-98D771C8D63D}" srcOrd="0" destOrd="0" presId="urn:microsoft.com/office/officeart/2008/layout/VerticalCurvedList"/>
    <dgm:cxn modelId="{9F5D61E7-94F7-445E-BC7B-22968CF7D493}" type="presParOf" srcId="{F1F4F57B-5988-49EC-8B6B-8F08DD9E49D5}" destId="{E0751511-7661-44C4-9E95-D1E473DB8C3F}" srcOrd="1" destOrd="0" presId="urn:microsoft.com/office/officeart/2008/layout/VerticalCurvedList"/>
    <dgm:cxn modelId="{89EEEB6C-A33C-496C-B6E1-403BC0902E88}" type="presParOf" srcId="{F1F4F57B-5988-49EC-8B6B-8F08DD9E49D5}" destId="{269BF721-A255-4F9B-86AE-65B7F09737BA}" srcOrd="2" destOrd="0" presId="urn:microsoft.com/office/officeart/2008/layout/VerticalCurvedList"/>
    <dgm:cxn modelId="{15928BAC-7639-4625-BC2C-2FEA817DC11E}" type="presParOf" srcId="{F1F4F57B-5988-49EC-8B6B-8F08DD9E49D5}" destId="{FF5FC4D9-4CEE-4A0A-A666-BBB2991D93EE}" srcOrd="3" destOrd="0" presId="urn:microsoft.com/office/officeart/2008/layout/VerticalCurvedList"/>
    <dgm:cxn modelId="{A64D7E03-F387-4532-A742-7038FF7F6438}" type="presParOf" srcId="{81A920EA-6AF0-4E8C-9D23-162CAE02B96B}" destId="{4BC1B79F-F775-4FAE-976E-035DD359D673}" srcOrd="1" destOrd="0" presId="urn:microsoft.com/office/officeart/2008/layout/VerticalCurvedList"/>
    <dgm:cxn modelId="{4D773566-9B58-4A8F-9670-7E8DE30D915C}" type="presParOf" srcId="{81A920EA-6AF0-4E8C-9D23-162CAE02B96B}" destId="{13AAB6B6-2193-4F16-81BA-F67AFBCA80CB}" srcOrd="2" destOrd="0" presId="urn:microsoft.com/office/officeart/2008/layout/VerticalCurvedList"/>
    <dgm:cxn modelId="{65A17310-CDC9-4426-913C-7347C362F936}" type="presParOf" srcId="{13AAB6B6-2193-4F16-81BA-F67AFBCA80CB}" destId="{7C1EDA50-1E95-41AF-8C00-8D9615480911}" srcOrd="0" destOrd="0" presId="urn:microsoft.com/office/officeart/2008/layout/VerticalCurvedList"/>
    <dgm:cxn modelId="{E6B8D53B-BD83-48A7-9860-9028B6951543}" type="presParOf" srcId="{81A920EA-6AF0-4E8C-9D23-162CAE02B96B}" destId="{1FE118BC-FD4E-4A2F-9220-527D8E74A2AD}" srcOrd="3" destOrd="0" presId="urn:microsoft.com/office/officeart/2008/layout/VerticalCurvedList"/>
    <dgm:cxn modelId="{1ADEF64C-F245-4F26-A29B-E41C1A331543}" type="presParOf" srcId="{81A920EA-6AF0-4E8C-9D23-162CAE02B96B}" destId="{75B65DD8-99C5-4E5C-815F-C813A0ACAA63}" srcOrd="4" destOrd="0" presId="urn:microsoft.com/office/officeart/2008/layout/VerticalCurvedList"/>
    <dgm:cxn modelId="{CB773EFC-8ED4-4ABA-AE5C-5FB899CF197E}" type="presParOf" srcId="{75B65DD8-99C5-4E5C-815F-C813A0ACAA63}" destId="{40E14593-5153-4068-964F-C7961141EF7E}" srcOrd="0" destOrd="0" presId="urn:microsoft.com/office/officeart/2008/layout/VerticalCurvedList"/>
    <dgm:cxn modelId="{B29053A5-DD85-436F-8CE2-DC36E07AD8FC}" type="presParOf" srcId="{81A920EA-6AF0-4E8C-9D23-162CAE02B96B}" destId="{70846ACA-F53A-41F1-9FA3-62401C9BFA26}" srcOrd="5" destOrd="0" presId="urn:microsoft.com/office/officeart/2008/layout/VerticalCurvedList"/>
    <dgm:cxn modelId="{4AB280DF-820D-464F-9EF7-281E1B0A796A}" type="presParOf" srcId="{81A920EA-6AF0-4E8C-9D23-162CAE02B96B}" destId="{9D9C9244-29D7-4646-AFD1-3DD9C28CA6AE}" srcOrd="6" destOrd="0" presId="urn:microsoft.com/office/officeart/2008/layout/VerticalCurvedList"/>
    <dgm:cxn modelId="{A091CDE1-ACAC-426E-8870-AD1EA8EA438F}" type="presParOf" srcId="{9D9C9244-29D7-4646-AFD1-3DD9C28CA6AE}" destId="{60E218E2-CD77-4CC7-8A97-5D08FDCCC591}" srcOrd="0" destOrd="0" presId="urn:microsoft.com/office/officeart/2008/layout/VerticalCurvedList"/>
    <dgm:cxn modelId="{7BC2DDCF-B770-4343-898E-A9D36B7717E5}" type="presParOf" srcId="{81A920EA-6AF0-4E8C-9D23-162CAE02B96B}" destId="{6EDB49E5-B1FA-4F37-A0AE-83FB4149722D}" srcOrd="7" destOrd="0" presId="urn:microsoft.com/office/officeart/2008/layout/VerticalCurvedList"/>
    <dgm:cxn modelId="{40DA711C-5CD2-44A6-A653-B24CE797C007}" type="presParOf" srcId="{81A920EA-6AF0-4E8C-9D23-162CAE02B96B}" destId="{3258652A-85DF-4907-B896-696E4DDCA186}" srcOrd="8" destOrd="0" presId="urn:microsoft.com/office/officeart/2008/layout/VerticalCurvedList"/>
    <dgm:cxn modelId="{F4AFA13A-9A3B-4CFB-9A5C-BA99D5C27D77}" type="presParOf" srcId="{3258652A-85DF-4907-B896-696E4DDCA186}" destId="{A9EADE7C-5AD1-4813-A5E2-10BDF9410E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51511-7661-44C4-9E95-D1E473DB8C3F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1B79F-F775-4FAE-976E-035DD359D673}">
      <dsp:nvSpPr>
        <dsp:cNvPr id="0" name=""/>
        <dsp:cNvSpPr/>
      </dsp:nvSpPr>
      <dsp:spPr>
        <a:xfrm>
          <a:off x="610504" y="416587"/>
          <a:ext cx="5135489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ПОЉОПРИВРЕДА</a:t>
          </a:r>
          <a:endParaRPr lang="sr-Latn-B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610504" y="416587"/>
        <a:ext cx="5135489" cy="833607"/>
      </dsp:txXfrm>
    </dsp:sp>
    <dsp:sp modelId="{7C1EDA50-1E95-41AF-8C00-8D9615480911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118BC-FD4E-4A2F-9220-527D8E74A2AD}">
      <dsp:nvSpPr>
        <dsp:cNvPr id="0" name=""/>
        <dsp:cNvSpPr/>
      </dsp:nvSpPr>
      <dsp:spPr>
        <a:xfrm>
          <a:off x="1088431" y="1667215"/>
          <a:ext cx="4657562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ПРЕХРАМБЕНА ИНДУСТРИЈА</a:t>
          </a:r>
          <a:endParaRPr lang="sr-Latn-B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1088431" y="1667215"/>
        <a:ext cx="4657562" cy="833607"/>
      </dsp:txXfrm>
    </dsp:sp>
    <dsp:sp modelId="{40E14593-5153-4068-964F-C7961141EF7E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46ACA-F53A-41F1-9FA3-62401C9BFA26}">
      <dsp:nvSpPr>
        <dsp:cNvPr id="0" name=""/>
        <dsp:cNvSpPr/>
      </dsp:nvSpPr>
      <dsp:spPr>
        <a:xfrm>
          <a:off x="1088431" y="2917843"/>
          <a:ext cx="4657562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МЕТАЛНА ИНДУСТРИЈА</a:t>
          </a:r>
          <a:endParaRPr lang="sr-Latn-B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1088431" y="2917843"/>
        <a:ext cx="4657562" cy="833607"/>
      </dsp:txXfrm>
    </dsp:sp>
    <dsp:sp modelId="{60E218E2-CD77-4CC7-8A97-5D08FDCCC591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B49E5-B1FA-4F37-A0AE-83FB4149722D}">
      <dsp:nvSpPr>
        <dsp:cNvPr id="0" name=""/>
        <dsp:cNvSpPr/>
      </dsp:nvSpPr>
      <dsp:spPr>
        <a:xfrm>
          <a:off x="610504" y="4168472"/>
          <a:ext cx="5135489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ДРВНОПРЕРАЂИВАЧКА ИНДУСТРИЈА</a:t>
          </a:r>
          <a:endParaRPr lang="sr-Latn-B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610504" y="4168472"/>
        <a:ext cx="5135489" cy="833607"/>
      </dsp:txXfrm>
    </dsp:sp>
    <dsp:sp modelId="{A9EADE7C-5AD1-4813-A5E2-10BDF9410EBB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9950C-3C98-4481-9FC7-75A7B9EBD53B}">
      <dsp:nvSpPr>
        <dsp:cNvPr id="0" name=""/>
        <dsp:cNvSpPr/>
      </dsp:nvSpPr>
      <dsp:spPr>
        <a:xfrm>
          <a:off x="-6936543" y="-1060485"/>
          <a:ext cx="8255190" cy="8255190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7A411-6F9F-4801-9348-D306BCBAACF0}">
      <dsp:nvSpPr>
        <dsp:cNvPr id="0" name=""/>
        <dsp:cNvSpPr/>
      </dsp:nvSpPr>
      <dsp:spPr>
        <a:xfrm>
          <a:off x="575839" y="383266"/>
          <a:ext cx="4716351" cy="7670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88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b="1" kern="1200" dirty="0" smtClean="0">
              <a:effectLst/>
              <a:latin typeface="Century Gothic" pitchFamily="34" charset="0"/>
            </a:rPr>
            <a:t>ПРЕРАДА  ВОЋА И ПОВРЋА: мармеладе, сокови, компоти</a:t>
          </a:r>
          <a:r>
            <a:rPr lang="sr-Cyrl-CS" sz="1800" b="1" kern="1200" smtClean="0">
              <a:effectLst/>
              <a:latin typeface="Century Gothic" pitchFamily="34" charset="0"/>
            </a:rPr>
            <a:t>,       пастеризована </a:t>
          </a:r>
          <a:r>
            <a:rPr lang="sr-Cyrl-CS" sz="1800" b="1" kern="1200" dirty="0" smtClean="0">
              <a:effectLst/>
              <a:latin typeface="Century Gothic" pitchFamily="34" charset="0"/>
            </a:rPr>
            <a:t>храна</a:t>
          </a:r>
          <a:endParaRPr lang="sr-Latn-BA" sz="1800" b="1" kern="1200" dirty="0">
            <a:effectLst/>
            <a:latin typeface="Century Gothic" pitchFamily="34" charset="0"/>
          </a:endParaRPr>
        </a:p>
      </dsp:txBody>
      <dsp:txXfrm>
        <a:off x="575839" y="383266"/>
        <a:ext cx="4716351" cy="767022"/>
      </dsp:txXfrm>
    </dsp:sp>
    <dsp:sp modelId="{46696904-FA5B-41F7-A2BF-99B59C15582A}">
      <dsp:nvSpPr>
        <dsp:cNvPr id="0" name=""/>
        <dsp:cNvSpPr/>
      </dsp:nvSpPr>
      <dsp:spPr>
        <a:xfrm>
          <a:off x="96449" y="287388"/>
          <a:ext cx="958778" cy="95877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FE7A9-ECD5-4657-A113-35A441B35079}">
      <dsp:nvSpPr>
        <dsp:cNvPr id="0" name=""/>
        <dsp:cNvSpPr/>
      </dsp:nvSpPr>
      <dsp:spPr>
        <a:xfrm>
          <a:off x="1125465" y="1481182"/>
          <a:ext cx="4166725" cy="7670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88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b="1" kern="1200" dirty="0" smtClean="0">
              <a:effectLst/>
              <a:latin typeface="Century Gothic" pitchFamily="34" charset="0"/>
            </a:rPr>
            <a:t>ПРОИЗВОДЊА МЛИЈЕЧНИХ ПРОИЗВОДА</a:t>
          </a:r>
          <a:endParaRPr lang="sr-Latn-CS" sz="1800" b="1" kern="1200" dirty="0">
            <a:effectLst/>
            <a:latin typeface="Century Gothic" pitchFamily="34" charset="0"/>
          </a:endParaRPr>
        </a:p>
      </dsp:txBody>
      <dsp:txXfrm>
        <a:off x="1125465" y="1481182"/>
        <a:ext cx="4166725" cy="767022"/>
      </dsp:txXfrm>
    </dsp:sp>
    <dsp:sp modelId="{8EDB52DA-B091-4874-98D7-014FDFD848B2}">
      <dsp:nvSpPr>
        <dsp:cNvPr id="0" name=""/>
        <dsp:cNvSpPr/>
      </dsp:nvSpPr>
      <dsp:spPr>
        <a:xfrm>
          <a:off x="646075" y="1437554"/>
          <a:ext cx="958778" cy="95877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3F0CD-E9F4-4D63-B24B-ECF1D9C66572}">
      <dsp:nvSpPr>
        <dsp:cNvPr id="0" name=""/>
        <dsp:cNvSpPr/>
      </dsp:nvSpPr>
      <dsp:spPr>
        <a:xfrm>
          <a:off x="1294156" y="2683598"/>
          <a:ext cx="3998034" cy="7670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88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b="1" kern="1200" dirty="0" smtClean="0">
              <a:effectLst/>
              <a:latin typeface="Century Gothic" pitchFamily="34" charset="0"/>
            </a:rPr>
            <a:t>ПРЕРАДА ЖИТАРИЦА И ПРОИЗВОДЊА ПЕКАРСКИХ ПРОИЗВОДА</a:t>
          </a:r>
          <a:endParaRPr lang="sr-Latn-CS" sz="1800" b="1" kern="1200" dirty="0">
            <a:effectLst/>
            <a:latin typeface="Century Gothic" pitchFamily="34" charset="0"/>
          </a:endParaRPr>
        </a:p>
      </dsp:txBody>
      <dsp:txXfrm>
        <a:off x="1294156" y="2683598"/>
        <a:ext cx="3998034" cy="767022"/>
      </dsp:txXfrm>
    </dsp:sp>
    <dsp:sp modelId="{9A3465D4-DB9F-4F06-A014-360190DB1728}">
      <dsp:nvSpPr>
        <dsp:cNvPr id="0" name=""/>
        <dsp:cNvSpPr/>
      </dsp:nvSpPr>
      <dsp:spPr>
        <a:xfrm>
          <a:off x="814766" y="2587720"/>
          <a:ext cx="958778" cy="95877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AEB1B-8CCC-414F-A392-831C693B19CF}">
      <dsp:nvSpPr>
        <dsp:cNvPr id="0" name=""/>
        <dsp:cNvSpPr/>
      </dsp:nvSpPr>
      <dsp:spPr>
        <a:xfrm>
          <a:off x="1125465" y="3833764"/>
          <a:ext cx="4166725" cy="7670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88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b="1" kern="1200" smtClean="0">
              <a:effectLst/>
              <a:latin typeface="Century Gothic" pitchFamily="34" charset="0"/>
            </a:rPr>
            <a:t>ПРОИЗВОДЊА СТОЧНЕ ХРАНЕ</a:t>
          </a:r>
          <a:endParaRPr lang="sr-Latn-BA" sz="1800" b="1" kern="1200" dirty="0">
            <a:effectLst/>
            <a:latin typeface="Century Gothic" pitchFamily="34" charset="0"/>
          </a:endParaRPr>
        </a:p>
      </dsp:txBody>
      <dsp:txXfrm>
        <a:off x="1125465" y="3833764"/>
        <a:ext cx="4166725" cy="767022"/>
      </dsp:txXfrm>
    </dsp:sp>
    <dsp:sp modelId="{E827122F-B49D-415C-8128-ABEEB5A98264}">
      <dsp:nvSpPr>
        <dsp:cNvPr id="0" name=""/>
        <dsp:cNvSpPr/>
      </dsp:nvSpPr>
      <dsp:spPr>
        <a:xfrm>
          <a:off x="646075" y="3737886"/>
          <a:ext cx="958778" cy="95877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03C9F-B6F6-4993-95A2-C10E8EBC29A4}">
      <dsp:nvSpPr>
        <dsp:cNvPr id="0" name=""/>
        <dsp:cNvSpPr/>
      </dsp:nvSpPr>
      <dsp:spPr>
        <a:xfrm>
          <a:off x="575839" y="4983930"/>
          <a:ext cx="4716351" cy="7670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88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b="1" kern="1200" dirty="0" smtClean="0">
              <a:effectLst/>
              <a:latin typeface="Century Gothic" pitchFamily="34" charset="0"/>
            </a:rPr>
            <a:t>ПРОИЗВОДЊА МЕСА И МЕСНИХ ПРОИЗВОДА</a:t>
          </a:r>
          <a:endParaRPr lang="sr-Latn-CS" sz="1800" b="1" kern="1200" dirty="0">
            <a:effectLst/>
            <a:latin typeface="Century Gothic" pitchFamily="34" charset="0"/>
          </a:endParaRPr>
        </a:p>
      </dsp:txBody>
      <dsp:txXfrm>
        <a:off x="575839" y="4983930"/>
        <a:ext cx="4716351" cy="767022"/>
      </dsp:txXfrm>
    </dsp:sp>
    <dsp:sp modelId="{5C54EACF-1CC9-45B8-9113-E1089B1BBA36}">
      <dsp:nvSpPr>
        <dsp:cNvPr id="0" name=""/>
        <dsp:cNvSpPr/>
      </dsp:nvSpPr>
      <dsp:spPr>
        <a:xfrm>
          <a:off x="96449" y="4888052"/>
          <a:ext cx="958778" cy="95877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76764-D17F-4DA2-AB8F-C14CD963214B}">
      <dsp:nvSpPr>
        <dsp:cNvPr id="0" name=""/>
        <dsp:cNvSpPr/>
      </dsp:nvSpPr>
      <dsp:spPr>
        <a:xfrm>
          <a:off x="-5533709" y="-847217"/>
          <a:ext cx="6588724" cy="6588724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4B9E2-90EB-437D-A0C7-B0E4C0BDCB42}">
      <dsp:nvSpPr>
        <dsp:cNvPr id="0" name=""/>
        <dsp:cNvSpPr/>
      </dsp:nvSpPr>
      <dsp:spPr>
        <a:xfrm>
          <a:off x="620595" y="103175"/>
          <a:ext cx="5215428" cy="7529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764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МАШИНЕ И ОПРЕМА ЗА АВИО - ИНДУСТРИЈУ</a:t>
          </a:r>
          <a:endParaRPr lang="sr-Latn-B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620595" y="103175"/>
        <a:ext cx="5215428" cy="752937"/>
      </dsp:txXfrm>
    </dsp:sp>
    <dsp:sp modelId="{179D2333-534A-4146-9004-4677EE1FAA88}">
      <dsp:nvSpPr>
        <dsp:cNvPr id="0" name=""/>
        <dsp:cNvSpPr/>
      </dsp:nvSpPr>
      <dsp:spPr>
        <a:xfrm>
          <a:off x="11376" y="0"/>
          <a:ext cx="941171" cy="94117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BBEAD-3364-43C3-869E-8240C3DB7765}">
      <dsp:nvSpPr>
        <dsp:cNvPr id="0" name=""/>
        <dsp:cNvSpPr/>
      </dsp:nvSpPr>
      <dsp:spPr>
        <a:xfrm>
          <a:off x="1052272" y="1314598"/>
          <a:ext cx="4783751" cy="7529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764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ПРОИЗВОДЊА ДИЈЕЛОВА ЗА АУТОМОБИЛЕ</a:t>
          </a:r>
          <a:endParaRPr lang="sr-Latn-B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1052272" y="1314598"/>
        <a:ext cx="4783751" cy="752937"/>
      </dsp:txXfrm>
    </dsp:sp>
    <dsp:sp modelId="{C47D8797-7CFB-4F7C-8D2A-BBA9F247A10F}">
      <dsp:nvSpPr>
        <dsp:cNvPr id="0" name=""/>
        <dsp:cNvSpPr/>
      </dsp:nvSpPr>
      <dsp:spPr>
        <a:xfrm>
          <a:off x="458817" y="1223448"/>
          <a:ext cx="941171" cy="94117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C6063-D3F9-4E16-8554-268750FADA87}">
      <dsp:nvSpPr>
        <dsp:cNvPr id="0" name=""/>
        <dsp:cNvSpPr/>
      </dsp:nvSpPr>
      <dsp:spPr>
        <a:xfrm>
          <a:off x="983972" y="2635476"/>
          <a:ext cx="4783751" cy="7529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764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b="1" kern="1200" dirty="0" smtClean="0">
              <a:latin typeface="Century Gothic" pitchFamily="34" charset="0"/>
            </a:rPr>
            <a:t>ПРОИЗВОДЊА МАШИНА И ГОТОВИХ МЕТАЛНИХ ПРОИЗВОДА</a:t>
          </a:r>
          <a:endParaRPr lang="bs-Latn-BA" sz="1800" b="1" kern="1200" dirty="0">
            <a:latin typeface="Century Gothic" pitchFamily="34" charset="0"/>
          </a:endParaRPr>
        </a:p>
      </dsp:txBody>
      <dsp:txXfrm>
        <a:off x="983972" y="2635476"/>
        <a:ext cx="4783751" cy="752937"/>
      </dsp:txXfrm>
    </dsp:sp>
    <dsp:sp modelId="{ED6392E6-CFD6-4C0C-A06A-84B2E316E22F}">
      <dsp:nvSpPr>
        <dsp:cNvPr id="0" name=""/>
        <dsp:cNvSpPr/>
      </dsp:nvSpPr>
      <dsp:spPr>
        <a:xfrm>
          <a:off x="513386" y="2541359"/>
          <a:ext cx="941171" cy="94117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F9887-3CD4-44EE-B1AE-ED3D57C4C515}">
      <dsp:nvSpPr>
        <dsp:cNvPr id="0" name=""/>
        <dsp:cNvSpPr/>
      </dsp:nvSpPr>
      <dsp:spPr>
        <a:xfrm>
          <a:off x="620595" y="3895705"/>
          <a:ext cx="5215428" cy="7529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76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400" b="1" kern="1200" dirty="0" smtClean="0">
              <a:effectLst/>
              <a:latin typeface="Century Gothic" panose="020B0502020202020204" pitchFamily="34" charset="0"/>
            </a:rPr>
            <a:t>ПРОИЗВОДЊА ОПРЕМЕ, ЕЛЕКТРОДА, АРМАТУРНИХ МРЕЖА, САВИТЉИВИХ ЦИЈЕВИ И ШИНА ВОЂИЦА</a:t>
          </a:r>
          <a:endParaRPr lang="sr-Latn-BA" sz="1400" b="1" kern="1200" dirty="0">
            <a:effectLst/>
            <a:latin typeface="Century Gothic" panose="020B0502020202020204" pitchFamily="34" charset="0"/>
          </a:endParaRPr>
        </a:p>
      </dsp:txBody>
      <dsp:txXfrm>
        <a:off x="620595" y="3895705"/>
        <a:ext cx="5215428" cy="752937"/>
      </dsp:txXfrm>
    </dsp:sp>
    <dsp:sp modelId="{7D476FEA-ED0D-48CF-BF24-28235FAB841C}">
      <dsp:nvSpPr>
        <dsp:cNvPr id="0" name=""/>
        <dsp:cNvSpPr/>
      </dsp:nvSpPr>
      <dsp:spPr>
        <a:xfrm>
          <a:off x="0" y="3787535"/>
          <a:ext cx="941171" cy="94117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76764-D17F-4DA2-AB8F-C14CD963214B}">
      <dsp:nvSpPr>
        <dsp:cNvPr id="0" name=""/>
        <dsp:cNvSpPr/>
      </dsp:nvSpPr>
      <dsp:spPr>
        <a:xfrm>
          <a:off x="-5899338" y="-902802"/>
          <a:ext cx="7023064" cy="7023064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4B9E2-90EB-437D-A0C7-B0E4C0BDCB42}">
      <dsp:nvSpPr>
        <dsp:cNvPr id="0" name=""/>
        <dsp:cNvSpPr/>
      </dsp:nvSpPr>
      <dsp:spPr>
        <a:xfrm>
          <a:off x="588169" y="401118"/>
          <a:ext cx="5174450" cy="8026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71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b="1" kern="1200" smtClean="0">
              <a:effectLst/>
              <a:latin typeface="Century Gothic" panose="020B0502020202020204" pitchFamily="34" charset="0"/>
            </a:rPr>
            <a:t>ПРОИЗВОДЊА НАМЈЕШТАЈА</a:t>
          </a:r>
          <a:endParaRPr lang="sr-Latn-BA" sz="1800" b="1" kern="1200" dirty="0">
            <a:effectLst/>
            <a:latin typeface="Century Gothic" panose="020B0502020202020204" pitchFamily="34" charset="0"/>
          </a:endParaRPr>
        </a:p>
      </dsp:txBody>
      <dsp:txXfrm>
        <a:off x="588169" y="401118"/>
        <a:ext cx="5174450" cy="802653"/>
      </dsp:txXfrm>
    </dsp:sp>
    <dsp:sp modelId="{179D2333-534A-4146-9004-4677EE1FAA88}">
      <dsp:nvSpPr>
        <dsp:cNvPr id="0" name=""/>
        <dsp:cNvSpPr/>
      </dsp:nvSpPr>
      <dsp:spPr>
        <a:xfrm>
          <a:off x="86510" y="300786"/>
          <a:ext cx="1003317" cy="100331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BA1E6-60F9-462E-950A-3EF3F4FE08BA}">
      <dsp:nvSpPr>
        <dsp:cNvPr id="0" name=""/>
        <dsp:cNvSpPr/>
      </dsp:nvSpPr>
      <dsp:spPr>
        <a:xfrm>
          <a:off x="1048349" y="1605307"/>
          <a:ext cx="4714270" cy="8026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71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b="1" kern="1200" dirty="0" smtClean="0">
              <a:effectLst/>
              <a:latin typeface="Century Gothic" panose="020B0502020202020204" pitchFamily="34" charset="0"/>
            </a:rPr>
            <a:t>ПРОИЗВОДЊА ДРВЕНИХ ПАНЕЛ ПЛОЧА</a:t>
          </a:r>
          <a:endParaRPr lang="sr-Latn-BA" sz="1800" b="1" kern="1200" dirty="0">
            <a:effectLst/>
            <a:latin typeface="Century Gothic" panose="020B0502020202020204" pitchFamily="34" charset="0"/>
          </a:endParaRPr>
        </a:p>
      </dsp:txBody>
      <dsp:txXfrm>
        <a:off x="1048349" y="1605307"/>
        <a:ext cx="4714270" cy="802653"/>
      </dsp:txXfrm>
    </dsp:sp>
    <dsp:sp modelId="{5AAE2BE8-623E-494F-978C-B7136D7474C3}">
      <dsp:nvSpPr>
        <dsp:cNvPr id="0" name=""/>
        <dsp:cNvSpPr/>
      </dsp:nvSpPr>
      <dsp:spPr>
        <a:xfrm>
          <a:off x="546690" y="1504976"/>
          <a:ext cx="1003317" cy="100331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5D882-EC68-4B76-8101-446E8F571BE1}">
      <dsp:nvSpPr>
        <dsp:cNvPr id="0" name=""/>
        <dsp:cNvSpPr/>
      </dsp:nvSpPr>
      <dsp:spPr>
        <a:xfrm>
          <a:off x="1048349" y="2809497"/>
          <a:ext cx="4714270" cy="8026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71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b="1" kern="1200" dirty="0" smtClean="0">
              <a:effectLst/>
              <a:latin typeface="Century Gothic" panose="020B0502020202020204" pitchFamily="34" charset="0"/>
            </a:rPr>
            <a:t>ПРОИЗВОДЊА ЕКОЛОШКИХ МОНТАЖНИХ И ДРВЕНИХ КУЋА</a:t>
          </a:r>
          <a:endParaRPr lang="sr-Latn-BA" sz="1800" b="1" kern="1200" dirty="0">
            <a:effectLst/>
            <a:latin typeface="Century Gothic" panose="020B0502020202020204" pitchFamily="34" charset="0"/>
          </a:endParaRPr>
        </a:p>
      </dsp:txBody>
      <dsp:txXfrm>
        <a:off x="1048349" y="2809497"/>
        <a:ext cx="4714270" cy="802653"/>
      </dsp:txXfrm>
    </dsp:sp>
    <dsp:sp modelId="{A0446A21-8725-4856-82C4-99A5531C8DAD}">
      <dsp:nvSpPr>
        <dsp:cNvPr id="0" name=""/>
        <dsp:cNvSpPr/>
      </dsp:nvSpPr>
      <dsp:spPr>
        <a:xfrm>
          <a:off x="546690" y="2709165"/>
          <a:ext cx="1003317" cy="100331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3702F-BC19-40BC-B0AC-D12BC42D8945}">
      <dsp:nvSpPr>
        <dsp:cNvPr id="0" name=""/>
        <dsp:cNvSpPr/>
      </dsp:nvSpPr>
      <dsp:spPr>
        <a:xfrm>
          <a:off x="661181" y="4000627"/>
          <a:ext cx="5174450" cy="8026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71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b="1" kern="1200" noProof="0" smtClean="0">
              <a:effectLst/>
              <a:latin typeface="Century Gothic" panose="020B0502020202020204" pitchFamily="34" charset="0"/>
            </a:rPr>
            <a:t>ПАРКЕТ, БРИКЕТ И ПРОИЗВОДИ ИЗ ПИЛАНЕ</a:t>
          </a:r>
          <a:endParaRPr lang="en-US" sz="1800" b="1" kern="1200" noProof="0" dirty="0">
            <a:effectLst/>
            <a:latin typeface="Century Gothic" panose="020B0502020202020204" pitchFamily="34" charset="0"/>
          </a:endParaRPr>
        </a:p>
      </dsp:txBody>
      <dsp:txXfrm>
        <a:off x="661181" y="4000627"/>
        <a:ext cx="5174450" cy="802653"/>
      </dsp:txXfrm>
    </dsp:sp>
    <dsp:sp modelId="{C47D8797-7CFB-4F7C-8D2A-BBA9F247A10F}">
      <dsp:nvSpPr>
        <dsp:cNvPr id="0" name=""/>
        <dsp:cNvSpPr/>
      </dsp:nvSpPr>
      <dsp:spPr>
        <a:xfrm>
          <a:off x="86510" y="3913355"/>
          <a:ext cx="1003317" cy="100331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51511-7661-44C4-9E95-D1E473DB8C3F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1B79F-F775-4FAE-976E-035DD359D673}">
      <dsp:nvSpPr>
        <dsp:cNvPr id="0" name=""/>
        <dsp:cNvSpPr/>
      </dsp:nvSpPr>
      <dsp:spPr>
        <a:xfrm>
          <a:off x="610504" y="416587"/>
          <a:ext cx="5135489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ТУРИЗАМ</a:t>
          </a:r>
          <a:endParaRPr lang="sr-Latn-B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610504" y="416587"/>
        <a:ext cx="5135489" cy="833607"/>
      </dsp:txXfrm>
    </dsp:sp>
    <dsp:sp modelId="{7C1EDA50-1E95-41AF-8C00-8D9615480911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118BC-FD4E-4A2F-9220-527D8E74A2AD}">
      <dsp:nvSpPr>
        <dsp:cNvPr id="0" name=""/>
        <dsp:cNvSpPr/>
      </dsp:nvSpPr>
      <dsp:spPr>
        <a:xfrm>
          <a:off x="1088431" y="1667215"/>
          <a:ext cx="4657562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ГРАЂЕВИНСКА ИНДУСТРИЈА</a:t>
          </a:r>
          <a:endParaRPr lang="sr-Latn-B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1088431" y="1667215"/>
        <a:ext cx="4657562" cy="833607"/>
      </dsp:txXfrm>
    </dsp:sp>
    <dsp:sp modelId="{40E14593-5153-4068-964F-C7961141EF7E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46ACA-F53A-41F1-9FA3-62401C9BFA26}">
      <dsp:nvSpPr>
        <dsp:cNvPr id="0" name=""/>
        <dsp:cNvSpPr/>
      </dsp:nvSpPr>
      <dsp:spPr>
        <a:xfrm>
          <a:off x="1088431" y="2917843"/>
          <a:ext cx="4657562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ТРАНСПОРТ И КОМУНИКАЦИЈЕ</a:t>
          </a:r>
          <a:endParaRPr lang="sr-Latn-B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1088431" y="2917843"/>
        <a:ext cx="4657562" cy="833607"/>
      </dsp:txXfrm>
    </dsp:sp>
    <dsp:sp modelId="{60E218E2-CD77-4CC7-8A97-5D08FDCCC591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B49E5-B1FA-4F37-A0AE-83FB4149722D}">
      <dsp:nvSpPr>
        <dsp:cNvPr id="0" name=""/>
        <dsp:cNvSpPr/>
      </dsp:nvSpPr>
      <dsp:spPr>
        <a:xfrm>
          <a:off x="610504" y="4168472"/>
          <a:ext cx="5135489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ТРГОВИНА</a:t>
          </a:r>
          <a:endParaRPr lang="sr-Latn-B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610504" y="4168472"/>
        <a:ext cx="5135489" cy="833607"/>
      </dsp:txXfrm>
    </dsp:sp>
    <dsp:sp modelId="{A9EADE7C-5AD1-4813-A5E2-10BDF9410EBB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CB9ED-387A-4F78-ACEA-B68D9315DEFC}" type="datetimeFigureOut">
              <a:rPr lang="sr-Latn-BA" smtClean="0"/>
              <a:pPr/>
              <a:t>16.4.2018.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r-Latn-BA" smtClean="0"/>
              <a:t>It's time for Bijeljina</a:t>
            </a:r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6313C-9922-4D92-A55E-3C5461088E1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4686987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589A8-C458-44A7-B414-4FACE5381747}" type="datetimeFigureOut">
              <a:rPr lang="sr-Latn-BA" smtClean="0"/>
              <a:pPr/>
              <a:t>16.4.2018.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r-Latn-BA" smtClean="0"/>
              <a:t>It's time for Bijeljina</a:t>
            </a:r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81368-8911-4665-B216-FAE455C46C1A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2907413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BA" smtClean="0"/>
              <a:t>It's time for Bijeljina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50439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3" y="2130429"/>
            <a:ext cx="9181147" cy="1470025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86E5F3B5-6E8C-43C0-B088-12D7391A54CE}" type="datetime1">
              <a:rPr lang="sr-Latn-BA" smtClean="0"/>
              <a:pPr/>
              <a:t>16.4.2018.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sr-Latn-BA" smtClean="0"/>
              <a:t>It's time  for Bijeljina</a:t>
            </a:r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BF8FC3ED-3133-4CCB-BB00-465350B5738D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801350" cy="91440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smtClean="0"/>
              <a:t>Click icon to add picture</a:t>
            </a:r>
            <a:endParaRPr lang="sr-Latn-BA"/>
          </a:p>
        </p:txBody>
      </p:sp>
    </p:spTree>
  </p:cSld>
  <p:clrMapOvr>
    <a:masterClrMapping/>
  </p:clrMapOvr>
  <p:transition spd="slow" advTm="1000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uilkuk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288679" y="0"/>
            <a:ext cx="677480" cy="764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3" y="2130429"/>
            <a:ext cx="918114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D322-EE30-494E-991E-4C8FCC596545}" type="datetime1">
              <a:rPr lang="sr-Latn-BA" smtClean="0"/>
              <a:pPr/>
              <a:t>16.4.2018.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BA" smtClean="0"/>
              <a:t>It's time  for Bijeljina</a:t>
            </a:r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C3ED-3133-4CCB-BB00-465350B5738D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6936" y="1484784"/>
            <a:ext cx="9186714" cy="475252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r-Latn-BA"/>
          </a:p>
        </p:txBody>
      </p:sp>
      <p:pic>
        <p:nvPicPr>
          <p:cNvPr id="13" name="Picture 12" descr="katalog srpski gis 04.11.-page-00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10801350" cy="5589240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0" y="0"/>
            <a:ext cx="10801350" cy="9807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9" name="Picture 18" descr="pecat srpski.png"/>
          <p:cNvPicPr>
            <a:picLocks noChangeAspect="1"/>
          </p:cNvPicPr>
          <p:nvPr userDrawn="1"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3" y="0"/>
            <a:ext cx="990024" cy="836712"/>
          </a:xfrm>
          <a:prstGeom prst="rect">
            <a:avLst/>
          </a:prstGeom>
        </p:spPr>
      </p:pic>
    </p:spTree>
  </p:cSld>
  <p:clrMapOvr>
    <a:masterClrMapping/>
  </p:clrMapOvr>
  <p:transition spd="slow" advTm="1000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uilkuk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288679" y="0"/>
            <a:ext cx="677480" cy="764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3" y="2130429"/>
            <a:ext cx="918114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D322-EE30-494E-991E-4C8FCC596545}" type="datetime1">
              <a:rPr lang="sr-Latn-BA" smtClean="0"/>
              <a:pPr/>
              <a:t>16.4.2018.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BA" smtClean="0"/>
              <a:t>It's time  for Bijeljina</a:t>
            </a:r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C3ED-3133-4CCB-BB00-465350B5738D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6936" y="1484784"/>
            <a:ext cx="9186714" cy="475252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r-Latn-BA"/>
          </a:p>
        </p:txBody>
      </p:sp>
      <p:pic>
        <p:nvPicPr>
          <p:cNvPr id="13" name="Picture 12" descr="katalog srpski gis 04.11.-page-00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10801350" cy="5589240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0" y="0"/>
            <a:ext cx="10801350" cy="9807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9" name="Picture 18" descr="pecat srpski.png"/>
          <p:cNvPicPr>
            <a:picLocks noChangeAspect="1"/>
          </p:cNvPicPr>
          <p:nvPr userDrawn="1"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3" y="0"/>
            <a:ext cx="990024" cy="836712"/>
          </a:xfrm>
          <a:prstGeom prst="rect">
            <a:avLst/>
          </a:prstGeom>
        </p:spPr>
      </p:pic>
    </p:spTree>
  </p:cSld>
  <p:clrMapOvr>
    <a:masterClrMapping/>
  </p:clrMapOvr>
  <p:transition spd="slow" advTm="1000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uilkuk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288679" y="0"/>
            <a:ext cx="677480" cy="764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3" y="2130429"/>
            <a:ext cx="918114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D322-EE30-494E-991E-4C8FCC596545}" type="datetime1">
              <a:rPr lang="sr-Latn-BA" smtClean="0"/>
              <a:pPr/>
              <a:t>16.4.2018.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BA" smtClean="0"/>
              <a:t>It's time  for Bijeljina</a:t>
            </a:r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C3ED-3133-4CCB-BB00-465350B5738D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6936" y="1484784"/>
            <a:ext cx="9186714" cy="475252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r-Latn-BA"/>
          </a:p>
        </p:txBody>
      </p:sp>
      <p:pic>
        <p:nvPicPr>
          <p:cNvPr id="13" name="Picture 12" descr="katalog srpski gis 04.11.-page-00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10801350" cy="5589240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0" y="0"/>
            <a:ext cx="10801350" cy="9807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9" name="Picture 18" descr="pecat srpski.png"/>
          <p:cNvPicPr>
            <a:picLocks noChangeAspect="1"/>
          </p:cNvPicPr>
          <p:nvPr userDrawn="1"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3" y="0"/>
            <a:ext cx="990024" cy="836712"/>
          </a:xfrm>
          <a:prstGeom prst="rect">
            <a:avLst/>
          </a:prstGeom>
        </p:spPr>
      </p:pic>
    </p:spTree>
  </p:cSld>
  <p:clrMapOvr>
    <a:masterClrMapping/>
  </p:clrMapOvr>
  <p:transition spd="slow" advTm="1000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uilkuk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288679" y="0"/>
            <a:ext cx="677480" cy="764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3" y="2130429"/>
            <a:ext cx="918114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D322-EE30-494E-991E-4C8FCC596545}" type="datetime1">
              <a:rPr lang="sr-Latn-BA" smtClean="0"/>
              <a:pPr/>
              <a:t>16.4.2018.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BA" smtClean="0"/>
              <a:t>It's time  for Bijeljina</a:t>
            </a:r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C3ED-3133-4CCB-BB00-465350B5738D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6936" y="1484784"/>
            <a:ext cx="9186714" cy="475252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r-Latn-BA"/>
          </a:p>
        </p:txBody>
      </p:sp>
      <p:pic>
        <p:nvPicPr>
          <p:cNvPr id="13" name="Picture 12" descr="katalog srpski gis 04.11.-page-00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10801350" cy="5589240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0" y="0"/>
            <a:ext cx="10801350" cy="9807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9" name="Picture 18" descr="pecat srpski.png"/>
          <p:cNvPicPr>
            <a:picLocks noChangeAspect="1"/>
          </p:cNvPicPr>
          <p:nvPr userDrawn="1"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3" y="0"/>
            <a:ext cx="990024" cy="836712"/>
          </a:xfrm>
          <a:prstGeom prst="rect">
            <a:avLst/>
          </a:prstGeom>
        </p:spPr>
      </p:pic>
    </p:spTree>
  </p:cSld>
  <p:clrMapOvr>
    <a:masterClrMapping/>
  </p:clrMapOvr>
  <p:transition spd="slow" advTm="1000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uilkuk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288679" y="0"/>
            <a:ext cx="677480" cy="764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3" y="2130429"/>
            <a:ext cx="918114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D322-EE30-494E-991E-4C8FCC596545}" type="datetime1">
              <a:rPr lang="sr-Latn-BA" smtClean="0"/>
              <a:pPr/>
              <a:t>16.4.2018.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BA" smtClean="0"/>
              <a:t>It's time  for Bijeljina</a:t>
            </a:r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C3ED-3133-4CCB-BB00-465350B5738D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6936" y="1484784"/>
            <a:ext cx="9186714" cy="475252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r-Latn-BA"/>
          </a:p>
        </p:txBody>
      </p:sp>
      <p:pic>
        <p:nvPicPr>
          <p:cNvPr id="13" name="Picture 12" descr="katalog srpski gis 04.11.-page-00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10801350" cy="5589240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0" y="0"/>
            <a:ext cx="10801350" cy="9807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9" name="Picture 18" descr="pecat srpski.png"/>
          <p:cNvPicPr>
            <a:picLocks noChangeAspect="1"/>
          </p:cNvPicPr>
          <p:nvPr userDrawn="1"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3" y="0"/>
            <a:ext cx="990024" cy="836712"/>
          </a:xfrm>
          <a:prstGeom prst="rect">
            <a:avLst/>
          </a:prstGeom>
        </p:spPr>
      </p:pic>
    </p:spTree>
  </p:cSld>
  <p:clrMapOvr>
    <a:masterClrMapping/>
  </p:clrMapOvr>
  <p:transition spd="slow" advTm="1000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493C-ED6D-4DB0-ADC6-B91EDBEADD08}" type="datetime1">
              <a:rPr lang="sr-Latn-BA" smtClean="0"/>
              <a:pPr/>
              <a:t>16.4.2018.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BA" smtClean="0"/>
              <a:t>It's time  for Bijeljina</a:t>
            </a:r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C3ED-3133-4CCB-BB00-465350B5738D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  <p:transition spd="slow" advTm="1000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r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600204"/>
            <a:ext cx="97212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68" y="6356354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fld id="{B6118116-A30A-42A5-9AC6-1B9A80CD0B18}" type="datetime1">
              <a:rPr lang="sr-Latn-BA" smtClean="0"/>
              <a:pPr/>
              <a:t>16.4.2018.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0463" y="6356354"/>
            <a:ext cx="3420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r>
              <a:rPr lang="sr-Latn-BA" smtClean="0"/>
              <a:t>It's time  for Bijeljina</a:t>
            </a:r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968" y="6356354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fld id="{BF8FC3ED-3133-4CCB-BB00-465350B5738D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0" r:id="rId3"/>
    <p:sldLayoutId id="2147483672" r:id="rId4"/>
    <p:sldLayoutId id="2147483671" r:id="rId5"/>
    <p:sldLayoutId id="2147483669" r:id="rId6"/>
    <p:sldLayoutId id="2147483650" r:id="rId7"/>
  </p:sldLayoutIdLst>
  <p:transition spd="slow" advTm="1000">
    <p:checker dir="vert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investinbijeljina@gradbijeljina.org" TargetMode="External"/><Relationship Id="rId2" Type="http://schemas.openxmlformats.org/officeDocument/2006/relationships/hyperlink" Target="http://www.investinbijeljin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/>
          <a:srcRect t="37888" b="19851"/>
          <a:stretch>
            <a:fillRect/>
          </a:stretch>
        </p:blipFill>
        <p:spPr bwMode="auto">
          <a:xfrm>
            <a:off x="0" y="0"/>
            <a:ext cx="1080135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7" name="Picture 6" descr="BFC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169" y="6021292"/>
            <a:ext cx="1126063" cy="485077"/>
          </a:xfrm>
          <a:prstGeom prst="rect">
            <a:avLst/>
          </a:prstGeom>
        </p:spPr>
      </p:pic>
      <p:pic>
        <p:nvPicPr>
          <p:cNvPr id="8" name="Picture 6" descr="Logo placeholder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483529" y="5805264"/>
            <a:ext cx="713123" cy="65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19012" y="5661252"/>
            <a:ext cx="501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tx2">
                    <a:lumMod val="75000"/>
                  </a:schemeClr>
                </a:solidFill>
                <a:latin typeface="Sitka Text" pitchFamily="2" charset="0"/>
                <a:ea typeface="Malgun Gothic Semilight" pitchFamily="34" charset="-128"/>
                <a:cs typeface="Malgun Gothic Semilight" pitchFamily="34" charset="-128"/>
              </a:rPr>
              <a:t>Град Бијељина</a:t>
            </a:r>
          </a:p>
          <a:p>
            <a:pPr algn="ctr"/>
            <a:r>
              <a:rPr lang="sr-Cyrl-RS" sz="2000" dirty="0" smtClean="0">
                <a:solidFill>
                  <a:schemeClr val="tx2">
                    <a:lumMod val="75000"/>
                  </a:schemeClr>
                </a:solidFill>
                <a:latin typeface="Sitka Text" pitchFamily="2" charset="0"/>
                <a:ea typeface="Malgun Gothic Semilight" pitchFamily="34" charset="-128"/>
                <a:cs typeface="Malgun Gothic Semilight" pitchFamily="34" charset="-128"/>
              </a:rPr>
              <a:t>Одсјек за локални економски развој и европске интеграције</a:t>
            </a:r>
            <a:endParaRPr lang="sr-Latn-BA" sz="2000" dirty="0">
              <a:solidFill>
                <a:schemeClr val="tx2">
                  <a:lumMod val="75000"/>
                </a:schemeClr>
              </a:solidFill>
              <a:latin typeface="Sitka Text" pitchFamily="2" charset="0"/>
              <a:ea typeface="Malgun Gothic Semilight" pitchFamily="34" charset="-128"/>
              <a:cs typeface="Malgun Gothic Semilight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149084"/>
            <a:ext cx="1080135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ea typeface="Segoe UI Symbol" pitchFamily="34" charset="0"/>
                <a:cs typeface="Malgun Gothic Semilight" pitchFamily="34" charset="-128"/>
              </a:rPr>
              <a:t>#Вријеме је за БИЈЕЉИНУ#</a:t>
            </a:r>
            <a:endParaRPr lang="sr-Latn-BA" sz="4800" b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ea typeface="Segoe UI Symbol" pitchFamily="34" charset="0"/>
              <a:cs typeface="Malgun Gothic Semilight" pitchFamily="34" charset="-128"/>
            </a:endParaRPr>
          </a:p>
        </p:txBody>
      </p:sp>
      <p:pic>
        <p:nvPicPr>
          <p:cNvPr id="16" name="Picture 15" descr="pecat srpsk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09" y="332656"/>
            <a:ext cx="1638260" cy="1384564"/>
          </a:xfrm>
          <a:prstGeom prst="rect">
            <a:avLst/>
          </a:prstGeom>
        </p:spPr>
      </p:pic>
    </p:spTree>
  </p:cSld>
  <p:clrMapOvr>
    <a:masterClrMapping/>
  </p:clrMapOvr>
  <p:transition spd="slow" advTm="5875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34169" y="963613"/>
            <a:ext cx="114696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Cyrl-CS" altLang="en-US" sz="3000" b="1" dirty="0">
                <a:solidFill>
                  <a:srgbClr val="345C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ИЛУСТРАТИВНЕ КОМПАНИЈЕ У СЕКТОРУ ПРЕХРАМБЕНЕ ИНДУСТРИЈА</a:t>
            </a:r>
            <a:endParaRPr lang="hr-HR" altLang="en-US" sz="3000" b="1" dirty="0">
              <a:solidFill>
                <a:srgbClr val="345C8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107" y="2119908"/>
            <a:ext cx="3962400" cy="36988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Cyrl-CS" b="1" dirty="0">
                <a:solidFill>
                  <a:srgbClr val="345C8D"/>
                </a:solidFill>
                <a:latin typeface="Century Gothic" pitchFamily="34" charset="0"/>
              </a:rPr>
              <a:t>ПРОИЗВОДЊА СТОЧНЕ ХРАНЕ</a:t>
            </a:r>
            <a:endParaRPr lang="sr-Latn-BA" b="1" dirty="0">
              <a:solidFill>
                <a:srgbClr val="345C8D"/>
              </a:solidFill>
              <a:latin typeface="Century Gothic" pitchFamily="34" charset="0"/>
            </a:endParaRPr>
          </a:p>
        </p:txBody>
      </p:sp>
      <p:pic>
        <p:nvPicPr>
          <p:cNvPr id="7" name="Picture 12" descr="http://www.saviccompany.com/wp-content/uploads/2013/09/savimix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7445" y="2940645"/>
            <a:ext cx="2452687" cy="1349375"/>
          </a:xfrm>
          <a:prstGeom prst="rect">
            <a:avLst/>
          </a:prstGeom>
          <a:ln w="44450">
            <a:solidFill>
              <a:srgbClr val="345C8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Rectangle 7"/>
          <p:cNvSpPr/>
          <p:nvPr/>
        </p:nvSpPr>
        <p:spPr>
          <a:xfrm>
            <a:off x="5946005" y="4713437"/>
            <a:ext cx="4786312" cy="369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b="1" dirty="0">
                <a:solidFill>
                  <a:srgbClr val="345C8D"/>
                </a:solidFill>
                <a:latin typeface="Century Gothic" pitchFamily="34" charset="0"/>
              </a:rPr>
              <a:t>ПРОИЗВОДЊА МЛИЈЕЧНИХ ПРОИЗВОДА</a:t>
            </a:r>
            <a:endParaRPr lang="sr-Latn-CS" b="1" dirty="0">
              <a:solidFill>
                <a:srgbClr val="345C8D"/>
              </a:solidFill>
              <a:latin typeface="Century Gothic" pitchFamily="34" charset="0"/>
            </a:endParaRPr>
          </a:p>
        </p:txBody>
      </p:sp>
      <p:pic>
        <p:nvPicPr>
          <p:cNvPr id="9" name="Picture 2" descr="http://mljekaradule.com/slike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2967" y="5040462"/>
            <a:ext cx="26638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www.intergaj.com/slike/086b6a5683.jpg"/>
          <p:cNvPicPr>
            <a:picLocks noChangeAspect="1" noChangeArrowheads="1"/>
          </p:cNvPicPr>
          <p:nvPr/>
        </p:nvPicPr>
        <p:blipFill>
          <a:blip r:embed="rId4"/>
          <a:srcRect b="47499"/>
          <a:stretch>
            <a:fillRect/>
          </a:stretch>
        </p:blipFill>
        <p:spPr bwMode="auto">
          <a:xfrm>
            <a:off x="378595" y="4629745"/>
            <a:ext cx="240665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Stocna hra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0145" y="4880570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874442" y="1995637"/>
            <a:ext cx="5918200" cy="646112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Cyrl-CS" b="1" dirty="0">
                <a:solidFill>
                  <a:srgbClr val="345C8D"/>
                </a:solidFill>
                <a:latin typeface="Century Gothic" pitchFamily="34" charset="0"/>
              </a:rPr>
              <a:t>ПРЕРАДА ЖИТАРИЦА И ПРОИЗВОДЊА ПЕКАРСКИХ ПРОИЗВОДА</a:t>
            </a:r>
            <a:endParaRPr lang="sr-Latn-CS" b="1" dirty="0">
              <a:solidFill>
                <a:srgbClr val="345C8D"/>
              </a:solidFill>
              <a:latin typeface="Century Gothic" pitchFamily="34" charset="0"/>
            </a:endParaRPr>
          </a:p>
        </p:txBody>
      </p:sp>
      <p:pic>
        <p:nvPicPr>
          <p:cNvPr id="13" name="Picture 4" descr="http://www.zitoprometbn.net/ZitoPromet%20Bijeljina%20-%20Slobomir%20Kompanij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8455" y="2630637"/>
            <a:ext cx="2436812" cy="1379537"/>
          </a:xfrm>
          <a:prstGeom prst="rect">
            <a:avLst/>
          </a:prstGeom>
          <a:ln w="44450">
            <a:solidFill>
              <a:srgbClr val="345C8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" name="Picture 12" descr="https://www.scnetworld.com/uploads/tmp/t_d4d3a80dc706eecf8d24462adc5d61c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74880" y="2971949"/>
            <a:ext cx="18002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80246468"/>
      </p:ext>
    </p:extLst>
  </p:cSld>
  <p:clrMapOvr>
    <a:masterClrMapping/>
  </p:clrMapOvr>
  <p:transition spd="slow" advTm="1000"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976739" y="3356992"/>
            <a:ext cx="4608512" cy="1293812"/>
          </a:xfrm>
          <a:prstGeom prst="rect">
            <a:avLst/>
          </a:prstGeom>
        </p:spPr>
        <p:txBody>
          <a:bodyPr/>
          <a:lstStyle>
            <a:defPPr>
              <a:defRPr lang="sr-Latn-CS"/>
            </a:defPPr>
            <a:lvl1pPr algn="ctr"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3200" b="1">
                <a:solidFill>
                  <a:srgbClr val="F0B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r-Cyrl-CS" dirty="0" smtClean="0">
                <a:solidFill>
                  <a:srgbClr val="345C8D"/>
                </a:solidFill>
              </a:rPr>
              <a:t>МЕТАЛНА ИНДУСТРИЈА</a:t>
            </a:r>
            <a:endParaRPr lang="sr-Latn-BA" dirty="0" smtClean="0">
              <a:solidFill>
                <a:srgbClr val="345C8D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903010558"/>
              </p:ext>
            </p:extLst>
          </p:nvPr>
        </p:nvGraphicFramePr>
        <p:xfrm>
          <a:off x="68707" y="1397000"/>
          <a:ext cx="5836024" cy="4894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02538430"/>
      </p:ext>
    </p:extLst>
  </p:cSld>
  <p:clrMapOvr>
    <a:masterClrMapping/>
  </p:clrMapOvr>
  <p:transition spd="slow" advTm="1000"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orao.aero/images/03-logo-ora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6538" y="2882602"/>
            <a:ext cx="1981200" cy="1536700"/>
          </a:xfrm>
          <a:prstGeom prst="rect">
            <a:avLst/>
          </a:prstGeom>
          <a:ln w="44450">
            <a:solidFill>
              <a:srgbClr val="345C8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www.ekapija.com/logo/92482_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366" y="2927052"/>
            <a:ext cx="3663950" cy="844550"/>
          </a:xfrm>
          <a:prstGeom prst="rect">
            <a:avLst/>
          </a:prstGeom>
          <a:ln w="44450">
            <a:solidFill>
              <a:srgbClr val="345C8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2" descr="http://www.ekapija.com/logo/5085215_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0175" y="5468640"/>
            <a:ext cx="2771775" cy="1128712"/>
          </a:xfrm>
          <a:prstGeom prst="rect">
            <a:avLst/>
          </a:prstGeom>
          <a:ln w="44450">
            <a:solidFill>
              <a:srgbClr val="345C8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2" descr="http://www.ekapija.com/logo/5089312_log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1366" y="4773315"/>
            <a:ext cx="1901825" cy="1901825"/>
          </a:xfrm>
          <a:prstGeom prst="rect">
            <a:avLst/>
          </a:prstGeom>
          <a:ln w="44450">
            <a:solidFill>
              <a:srgbClr val="345C8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57994" y="1007417"/>
            <a:ext cx="9885363" cy="1076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Cyrl-CS" altLang="en-US" sz="3200" b="1" dirty="0">
                <a:solidFill>
                  <a:srgbClr val="345C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ИЛУСТРАТИВНЕ КОМПАНИЈЕ У СЕКТОРУ МЕТАЛНЕ ИНДУСТРИЈЕ</a:t>
            </a:r>
            <a:endParaRPr lang="hr-HR" altLang="en-US" sz="3200" b="1" dirty="0">
              <a:solidFill>
                <a:srgbClr val="345C8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8" y="2019002"/>
            <a:ext cx="4494212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dirty="0">
                <a:solidFill>
                  <a:srgbClr val="345C8D"/>
                </a:solidFill>
                <a:latin typeface="Century Gothic" panose="020B0502020202020204" pitchFamily="34" charset="0"/>
              </a:rPr>
              <a:t>МАШИНЕ И ОПРЕМА ЗА АВИО - ИНДУСТРИЈУ</a:t>
            </a:r>
            <a:endParaRPr lang="sr-Latn-BA" b="1" dirty="0">
              <a:solidFill>
                <a:srgbClr val="345C8D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4675" y="4773315"/>
            <a:ext cx="5141913" cy="369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b="1" dirty="0">
                <a:solidFill>
                  <a:srgbClr val="345C8D"/>
                </a:solidFill>
                <a:latin typeface="Century Gothic" panose="020B0502020202020204" pitchFamily="34" charset="0"/>
              </a:rPr>
              <a:t>ПРОИЗВОДЊА ДИЈЕЛОВА ЗА АУТОМОБИЛЕ</a:t>
            </a:r>
            <a:endParaRPr lang="sr-Latn-BA" b="1" dirty="0">
              <a:solidFill>
                <a:srgbClr val="345C8D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5341" y="2019002"/>
            <a:ext cx="6096000" cy="646113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dirty="0">
                <a:solidFill>
                  <a:srgbClr val="345C8D"/>
                </a:solidFill>
                <a:latin typeface="Century Gothic" panose="020B0502020202020204" pitchFamily="34" charset="0"/>
              </a:rPr>
              <a:t>ПРОИЗВОДЊА ОПРЕМЕ, ЕЛЕКТРОДА, АРМАТУРНИХ МРЕЖА, САВИТЉИВИХ ЦИЈЕВИ И ШИНА ВОЂИЦА</a:t>
            </a:r>
            <a:endParaRPr lang="sr-Latn-BA" b="1" dirty="0">
              <a:solidFill>
                <a:srgbClr val="345C8D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51116" y="4235152"/>
            <a:ext cx="3698875" cy="36988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b="1" dirty="0">
                <a:solidFill>
                  <a:srgbClr val="345C8D"/>
                </a:solidFill>
                <a:latin typeface="Century Gothic" pitchFamily="34" charset="0"/>
              </a:rPr>
              <a:t>ГОТОВИ МЕТАЛНИ ПРОИЗВОДИ</a:t>
            </a:r>
            <a:endParaRPr lang="bs-Latn-BA" b="1" dirty="0">
              <a:solidFill>
                <a:srgbClr val="345C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568555"/>
      </p:ext>
    </p:extLst>
  </p:cSld>
  <p:clrMapOvr>
    <a:masterClrMapping/>
  </p:clrMapOvr>
  <p:transition spd="slow" advTm="1000"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938838" y="3429000"/>
            <a:ext cx="4862512" cy="1612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r-Cyrl-CS" sz="3200" b="1" dirty="0" smtClean="0">
                <a:solidFill>
                  <a:srgbClr val="345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ДРВНОПРЕРАЂИВАЧКА ИНДУСТРИЈА</a:t>
            </a:r>
            <a:endParaRPr lang="sr-Latn-BA" sz="3200" b="1" dirty="0">
              <a:solidFill>
                <a:srgbClr val="345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1293700"/>
          <a:ext cx="5836024" cy="5217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10795923"/>
      </p:ext>
    </p:extLst>
  </p:cSld>
  <p:clrMapOvr>
    <a:masterClrMapping/>
  </p:clrMapOvr>
  <p:transition spd="slow" advTm="1000"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tecocentar.com/cms/template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4867" y="4841875"/>
            <a:ext cx="2009775" cy="1663700"/>
          </a:xfrm>
          <a:prstGeom prst="rect">
            <a:avLst/>
          </a:prstGeom>
          <a:ln w="44450">
            <a:solidFill>
              <a:srgbClr val="345C8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2" descr="http://www.megadrvo.net/images/logo.png"/>
          <p:cNvPicPr>
            <a:picLocks noChangeAspect="1" noChangeArrowheads="1"/>
          </p:cNvPicPr>
          <p:nvPr/>
        </p:nvPicPr>
        <p:blipFill>
          <a:blip r:embed="rId3"/>
          <a:srcRect r="58411"/>
          <a:stretch>
            <a:fillRect/>
          </a:stretch>
        </p:blipFill>
        <p:spPr bwMode="auto">
          <a:xfrm>
            <a:off x="776288" y="2636168"/>
            <a:ext cx="2130425" cy="1490662"/>
          </a:xfrm>
          <a:prstGeom prst="rect">
            <a:avLst/>
          </a:prstGeom>
          <a:ln w="44450">
            <a:solidFill>
              <a:srgbClr val="345C8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9" descr="http://www.parketi-bmd.com/images/logo1.png"/>
          <p:cNvPicPr>
            <a:picLocks noChangeAspect="1" noChangeArrowheads="1"/>
          </p:cNvPicPr>
          <p:nvPr/>
        </p:nvPicPr>
        <p:blipFill>
          <a:blip r:embed="rId4"/>
          <a:srcRect r="62170"/>
          <a:stretch>
            <a:fillRect/>
          </a:stretch>
        </p:blipFill>
        <p:spPr bwMode="auto">
          <a:xfrm>
            <a:off x="3954463" y="2904455"/>
            <a:ext cx="2162175" cy="952500"/>
          </a:xfrm>
          <a:prstGeom prst="rect">
            <a:avLst/>
          </a:prstGeom>
          <a:ln w="44450">
            <a:solidFill>
              <a:srgbClr val="345C8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11" descr="http://www.eric-m.org/images/header1_lijev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2775" y="4472905"/>
            <a:ext cx="3152775" cy="1476375"/>
          </a:xfrm>
          <a:prstGeom prst="rect">
            <a:avLst/>
          </a:prstGeom>
          <a:ln w="44450">
            <a:solidFill>
              <a:srgbClr val="345C8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198834" y="998538"/>
            <a:ext cx="11199018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r-Cyrl-CS" altLang="en-US" sz="2800" b="1" dirty="0">
                <a:solidFill>
                  <a:srgbClr val="F0B7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ИЛУСТРАТИВНЕ КОМПАНИЈЕ У ДРВНОПРЕРАЂИВАЧКОМ СЕКТОРУ</a:t>
            </a:r>
            <a:endParaRPr lang="hr-HR" alt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28667" y="4000500"/>
            <a:ext cx="5489575" cy="646113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dirty="0">
                <a:solidFill>
                  <a:srgbClr val="345C8D"/>
                </a:solidFill>
                <a:latin typeface="Century Gothic" panose="020B0502020202020204" pitchFamily="34" charset="0"/>
              </a:rPr>
              <a:t>ПРОИЗВОДЊА ЕКОЛОШКИХ МОНТАЖНИХ И ДРВЕНИХ КУЋА</a:t>
            </a:r>
            <a:endParaRPr lang="sr-Latn-BA" b="1" dirty="0">
              <a:solidFill>
                <a:srgbClr val="345C8D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488" y="1996405"/>
            <a:ext cx="8061325" cy="369888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Cyrl-CS" b="1" dirty="0">
                <a:solidFill>
                  <a:srgbClr val="345C8D"/>
                </a:solidFill>
                <a:latin typeface="Century Gothic" panose="020B0502020202020204" pitchFamily="34" charset="0"/>
              </a:rPr>
              <a:t>НАМЈЕШТАЈ, ДРВЕНЕ ПАНЕЛ ПЛОЧЕ, ПАРКЕТ И ДРВЕНИ ПОДОВИ</a:t>
            </a:r>
            <a:endParaRPr lang="bs-Latn-BA" dirty="0">
              <a:solidFill>
                <a:srgbClr val="345C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49471"/>
      </p:ext>
    </p:extLst>
  </p:cSld>
  <p:clrMapOvr>
    <a:masterClrMapping/>
  </p:clrMapOvr>
  <p:transition spd="slow" advTm="1000"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6350" y="1077107"/>
          <a:ext cx="58225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07100" y="3356992"/>
            <a:ext cx="4794250" cy="129381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r-Cyrl-CS" sz="3200" b="1" dirty="0" smtClean="0">
                <a:solidFill>
                  <a:srgbClr val="345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ОСТАЛИ РАСТУЋИ СЕКТОРИ</a:t>
            </a:r>
            <a:endParaRPr lang="en-US" sz="3200" b="1" dirty="0">
              <a:solidFill>
                <a:srgbClr val="345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91185"/>
      </p:ext>
    </p:extLst>
  </p:cSld>
  <p:clrMapOvr>
    <a:masterClrMapping/>
  </p:clrMapOvr>
  <p:transition spd="slow" advTm="1000">
    <p:checke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ekapija.com/logo/102285_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6070" y="2276475"/>
            <a:ext cx="3470275" cy="701675"/>
          </a:xfrm>
          <a:prstGeom prst="rect">
            <a:avLst/>
          </a:prstGeom>
          <a:ln w="44450">
            <a:solidFill>
              <a:srgbClr val="345C8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4" descr="http://www.semberijatransport.com/img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83" y="2298700"/>
            <a:ext cx="3787775" cy="673100"/>
          </a:xfrm>
          <a:prstGeom prst="rect">
            <a:avLst/>
          </a:prstGeom>
          <a:ln w="44450">
            <a:solidFill>
              <a:srgbClr val="345C8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6" descr="http://bostbijeljina.com/images/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5295" y="4157663"/>
            <a:ext cx="2376488" cy="1882775"/>
          </a:xfrm>
          <a:prstGeom prst="rect">
            <a:avLst/>
          </a:prstGeom>
          <a:ln w="44450">
            <a:solidFill>
              <a:srgbClr val="345C8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8" descr="http://www.bijeljina.org/podaci/companydirectory/id457/100000052488379-20141126103118-logo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183" y="4162425"/>
            <a:ext cx="2343150" cy="1890713"/>
          </a:xfrm>
          <a:prstGeom prst="rect">
            <a:avLst/>
          </a:prstGeom>
          <a:ln w="44450">
            <a:solidFill>
              <a:srgbClr val="345C8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57994" y="1049363"/>
            <a:ext cx="9885363" cy="5794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Cyrl-CS" altLang="en-US" sz="3200" b="1" dirty="0">
                <a:solidFill>
                  <a:srgbClr val="345C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ИЛУСТРАТИВНЕ КОМПАНИЈЕ</a:t>
            </a:r>
            <a:endParaRPr lang="hr-HR" altLang="en-US" sz="3200" b="1" dirty="0">
              <a:solidFill>
                <a:srgbClr val="345C8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11" name="Picture 11" descr="http://www.ekapija.com/logo/102143_logo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6115" y="3592513"/>
            <a:ext cx="2443163" cy="784225"/>
          </a:xfrm>
          <a:prstGeom prst="rect">
            <a:avLst/>
          </a:prstGeom>
          <a:ln w="44450">
            <a:solidFill>
              <a:srgbClr val="345C8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2" name="Rectangle 11"/>
          <p:cNvSpPr/>
          <p:nvPr/>
        </p:nvSpPr>
        <p:spPr>
          <a:xfrm>
            <a:off x="175270" y="1741488"/>
            <a:ext cx="3719513" cy="369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b="1">
                <a:solidFill>
                  <a:srgbClr val="345C8D"/>
                </a:solidFill>
                <a:latin typeface="Century Gothic" panose="020B0502020202020204" pitchFamily="34" charset="0"/>
              </a:rPr>
              <a:t>ТРАНСПОРТ И КОМУНИКАЦИЈА</a:t>
            </a:r>
            <a:endParaRPr lang="sr-Latn-BA" b="1" dirty="0">
              <a:solidFill>
                <a:srgbClr val="345C8D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633" y="3643313"/>
            <a:ext cx="1284287" cy="36830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Cyrl-CS" b="1" dirty="0">
                <a:solidFill>
                  <a:srgbClr val="345C8D"/>
                </a:solidFill>
                <a:latin typeface="Century Gothic" panose="020B0502020202020204" pitchFamily="34" charset="0"/>
              </a:rPr>
              <a:t>ТУРИЗАМ</a:t>
            </a:r>
            <a:endParaRPr lang="sr-Latn-BA" b="1" dirty="0">
              <a:solidFill>
                <a:srgbClr val="345C8D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2595" y="1757363"/>
            <a:ext cx="289877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b="1" dirty="0">
                <a:solidFill>
                  <a:srgbClr val="345C8D"/>
                </a:solidFill>
                <a:latin typeface="Century Gothic" pitchFamily="34" charset="0"/>
              </a:rPr>
              <a:t>МАШИНСКА ПЛАСТИКА</a:t>
            </a:r>
            <a:endParaRPr lang="bs-Latn-BA" b="1" dirty="0">
              <a:solidFill>
                <a:srgbClr val="345C8D"/>
              </a:solidFill>
              <a:latin typeface="Century Gothic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32808" y="3630613"/>
            <a:ext cx="1333500" cy="369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CS" b="1" dirty="0">
                <a:solidFill>
                  <a:srgbClr val="345C8D"/>
                </a:solidFill>
                <a:latin typeface="Century Gothic" panose="020B0502020202020204" pitchFamily="34" charset="0"/>
              </a:rPr>
              <a:t>ТРГОВИНА</a:t>
            </a:r>
            <a:endParaRPr lang="sr-Latn-BA" b="1" dirty="0">
              <a:solidFill>
                <a:srgbClr val="345C8D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8947" y="1736652"/>
            <a:ext cx="3224212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Cyrl-CS" b="1" dirty="0">
                <a:solidFill>
                  <a:srgbClr val="345C8D"/>
                </a:solidFill>
                <a:latin typeface="Century Gothic" pitchFamily="34" charset="0"/>
              </a:rPr>
              <a:t>ПВЦ И АЛУ СТОЛАРИЈА</a:t>
            </a:r>
            <a:endParaRPr lang="bs-Latn-BA" b="1" dirty="0">
              <a:solidFill>
                <a:srgbClr val="345C8D"/>
              </a:solidFill>
              <a:latin typeface="Century Gothic" pitchFamily="34" charset="0"/>
            </a:endParaRPr>
          </a:p>
        </p:txBody>
      </p:sp>
      <p:pic>
        <p:nvPicPr>
          <p:cNvPr id="18" name="Picture 17" descr="http://www.sumaplast.net/system/classes/show_image.php?path=graphic/logo/1411070583logoweb-informatix.png&amp;nwidth=300&amp;nheight=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947" y="2276475"/>
            <a:ext cx="2857500" cy="866775"/>
          </a:xfrm>
          <a:prstGeom prst="rect">
            <a:avLst/>
          </a:prstGeom>
          <a:noFill/>
          <a:ln w="38100">
            <a:solidFill>
              <a:srgbClr val="345C8D"/>
            </a:solidFill>
            <a:miter lim="800000"/>
            <a:headEnd/>
            <a:tailEnd/>
          </a:ln>
        </p:spPr>
      </p:pic>
      <p:pic>
        <p:nvPicPr>
          <p:cNvPr id="19" name="Picture 15" descr="http://www.jarboliizastave.ba/images/logo/2b9094a09a71f202caeee125943197e0.jpg?template=industrial-001&amp;colorScheme=blue&amp;header=&amp;button=buttons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645" y="4510088"/>
            <a:ext cx="26320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893445" y="3436938"/>
            <a:ext cx="185738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sr-Cyrl-CS" sz="1600" b="1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defRPr/>
            </a:pPr>
            <a:endParaRPr lang="bs-Latn-BA" sz="1600" b="1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14240" y="3473378"/>
            <a:ext cx="2273300" cy="922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dirty="0">
                <a:solidFill>
                  <a:srgbClr val="345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ПРОИЗВОДЊА ЈАРБОЛА</a:t>
            </a:r>
            <a:endParaRPr lang="en-US" b="1" dirty="0">
              <a:solidFill>
                <a:srgbClr val="345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>
              <a:defRPr/>
            </a:pPr>
            <a:r>
              <a:rPr lang="sr-Cyrl-CS" b="1" dirty="0">
                <a:solidFill>
                  <a:srgbClr val="345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И ЗАСТАВА</a:t>
            </a:r>
            <a:endParaRPr lang="en-US" b="1" dirty="0">
              <a:solidFill>
                <a:srgbClr val="345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018700"/>
      </p:ext>
    </p:extLst>
  </p:cSld>
  <p:clrMapOvr>
    <a:masterClrMapping/>
  </p:clrMapOvr>
  <p:transition spd="slow" advTm="1000">
    <p:checke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42294" y="1131888"/>
            <a:ext cx="7116763" cy="668337"/>
          </a:xfrm>
          <a:prstGeom prst="rect">
            <a:avLst/>
          </a:prstGeom>
        </p:spPr>
        <p:txBody>
          <a:bodyPr>
            <a:normAutofit fontScale="97500"/>
          </a:bodyPr>
          <a:lstStyle>
            <a:defPPr>
              <a:defRPr lang="sr-Latn-CS"/>
            </a:defPPr>
            <a:lvl1pPr algn="ctr"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3200" b="1">
                <a:solidFill>
                  <a:srgbClr val="F0B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r-Cyrl-CS" dirty="0" smtClean="0">
                <a:solidFill>
                  <a:srgbClr val="345C8D"/>
                </a:solidFill>
              </a:rPr>
              <a:t>ИЗВОЗ ГРАДА БИЈЕЉИНЕ</a:t>
            </a:r>
            <a:endParaRPr lang="en-US" dirty="0">
              <a:solidFill>
                <a:srgbClr val="345C8D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81848203"/>
              </p:ext>
            </p:extLst>
          </p:nvPr>
        </p:nvGraphicFramePr>
        <p:xfrm>
          <a:off x="5904731" y="2708920"/>
          <a:ext cx="4697412" cy="276824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55843"/>
                <a:gridCol w="1641569"/>
              </a:tblGrid>
              <a:tr h="395464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ДРЖАВА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%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5464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1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Немачка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19%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4F81BD"/>
                    </a:solidFill>
                  </a:tcPr>
                </a:tc>
              </a:tr>
              <a:tr h="395464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Словенија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15%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C0504D"/>
                    </a:solidFill>
                  </a:tcPr>
                </a:tc>
              </a:tr>
              <a:tr h="395464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Србија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12%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9BBB59"/>
                    </a:solidFill>
                  </a:tcPr>
                </a:tc>
              </a:tr>
              <a:tr h="395464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Турска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11%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8064A2"/>
                    </a:solidFill>
                  </a:tcPr>
                </a:tc>
              </a:tr>
              <a:tr h="395464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Остале земље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43%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4BACC6"/>
                    </a:solidFill>
                  </a:tcPr>
                </a:tc>
              </a:tr>
              <a:tr h="395464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100.00%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74008185"/>
              </p:ext>
            </p:extLst>
          </p:nvPr>
        </p:nvGraphicFramePr>
        <p:xfrm>
          <a:off x="-414270" y="1993409"/>
          <a:ext cx="6953920" cy="417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69323437"/>
      </p:ext>
    </p:extLst>
  </p:cSld>
  <p:clrMapOvr>
    <a:masterClrMapping/>
  </p:clrMapOvr>
  <p:transition spd="slow" advTm="1000">
    <p:checke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0750" y="1066800"/>
            <a:ext cx="6419850" cy="982663"/>
          </a:xfrm>
          <a:prstGeom prst="rect">
            <a:avLst/>
          </a:prstGeom>
        </p:spPr>
        <p:txBody>
          <a:bodyPr>
            <a:normAutofit fontScale="97500"/>
          </a:bodyPr>
          <a:lstStyle>
            <a:defPPr>
              <a:defRPr lang="sr-Latn-CS"/>
            </a:defPPr>
            <a:lvl1pPr algn="ctr"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3200" b="1">
                <a:solidFill>
                  <a:srgbClr val="F0B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r-Cyrl-CS" dirty="0" smtClean="0">
                <a:solidFill>
                  <a:srgbClr val="345C8D"/>
                </a:solidFill>
              </a:rPr>
              <a:t>ТРОШКОВИ ЕНЕРГИЈЕ И КОМУНАЛНИХ УСЛУГА</a:t>
            </a:r>
            <a:endParaRPr lang="sr-Latn-BA" dirty="0">
              <a:solidFill>
                <a:srgbClr val="345C8D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6466713"/>
              </p:ext>
            </p:extLst>
          </p:nvPr>
        </p:nvGraphicFramePr>
        <p:xfrm>
          <a:off x="648147" y="2204864"/>
          <a:ext cx="9448801" cy="26820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00106"/>
                <a:gridCol w="2581548"/>
                <a:gridCol w="2767147"/>
              </a:tblGrid>
              <a:tr h="762010">
                <a:tc>
                  <a:txBody>
                    <a:bodyPr/>
                    <a:lstStyle/>
                    <a:p>
                      <a:pPr algn="ctr"/>
                      <a:r>
                        <a:rPr lang="sr-Cyrl-CS" sz="2200" b="1" dirty="0" smtClean="0">
                          <a:solidFill>
                            <a:schemeClr val="tx1"/>
                          </a:solidFill>
                        </a:rPr>
                        <a:t>Ставка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200" smtClean="0">
                          <a:solidFill>
                            <a:schemeClr val="tx1"/>
                          </a:solidFill>
                        </a:rPr>
                        <a:t>Јединица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200" dirty="0" smtClean="0">
                          <a:solidFill>
                            <a:schemeClr val="tx1"/>
                          </a:solidFill>
                        </a:rPr>
                        <a:t>Цијена у ЕУР </a:t>
                      </a:r>
                      <a:r>
                        <a:rPr lang="sr-Cyrl-RS" sz="2200" dirty="0" smtClean="0">
                          <a:solidFill>
                            <a:schemeClr val="tx1"/>
                          </a:solidFill>
                        </a:rPr>
                        <a:t>са</a:t>
                      </a:r>
                      <a:r>
                        <a:rPr lang="sr-Cyrl-CS" sz="2200" dirty="0" smtClean="0">
                          <a:solidFill>
                            <a:schemeClr val="tx1"/>
                          </a:solidFill>
                        </a:rPr>
                        <a:t> ПДВ – ом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T="45685" marB="45685"/>
                </a:tc>
              </a:tr>
              <a:tr h="365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Електрична енергија</a:t>
                      </a:r>
                      <a:endParaRPr lang="sr-Latn-BA" sz="1800" b="1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KWh</a:t>
                      </a:r>
                      <a:endParaRPr lang="sr-Latn-BA" sz="18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1441" marR="91441" marT="45665" marB="45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0,123 </a:t>
                      </a:r>
                      <a:r>
                        <a:rPr lang="sr-Latn-RS" sz="1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EUR </a:t>
                      </a:r>
                      <a:r>
                        <a:rPr lang="sr-Cyrl-RS" sz="1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(зимска)</a:t>
                      </a:r>
                      <a:br>
                        <a:rPr lang="sr-Cyrl-RS" sz="1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</a:br>
                      <a:r>
                        <a:rPr lang="sr-Cyrl-RS" sz="1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0,095</a:t>
                      </a:r>
                      <a:r>
                        <a:rPr lang="sr-Cyrl-RS" sz="18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sr-Latn-RS" sz="18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EUR </a:t>
                      </a:r>
                      <a:r>
                        <a:rPr lang="sr-Cyrl-RS" sz="18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(љетња)</a:t>
                      </a:r>
                      <a:endParaRPr lang="sr-Latn-BA" sz="1800" b="1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1441" marR="91441" marT="45665" marB="45665"/>
                </a:tc>
              </a:tr>
              <a:tr h="370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Вода</a:t>
                      </a:r>
                      <a:r>
                        <a:rPr lang="sr-Latn-RS" sz="1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sr-Cyrl-RS" sz="1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са</a:t>
                      </a:r>
                      <a:r>
                        <a:rPr lang="sr-Cyrl-RS" sz="18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канализацијом за пословне кориснике</a:t>
                      </a:r>
                      <a:endParaRPr lang="sr-Latn-BA" sz="1800" b="1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m3</a:t>
                      </a:r>
                      <a:endParaRPr lang="sr-Latn-BA" sz="18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1441" marR="91441" marT="45665" marB="45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1,33 </a:t>
                      </a:r>
                      <a:r>
                        <a:rPr lang="sr-Latn-RS" sz="1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EUR</a:t>
                      </a:r>
                      <a:endParaRPr lang="sr-Latn-BA" sz="18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1441" marR="91441" marT="45665" marB="45665"/>
                </a:tc>
              </a:tr>
              <a:tr h="640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Одвоз смећа за пословне кориснике</a:t>
                      </a:r>
                      <a:endParaRPr lang="sr-Latn-BA" sz="1800" b="1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паушал</a:t>
                      </a:r>
                      <a:endParaRPr lang="sr-Latn-BA" sz="18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1441" marR="91441" marT="45665" marB="45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5,50 </a:t>
                      </a:r>
                      <a:r>
                        <a:rPr lang="sr-Latn-RS" sz="1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EUR</a:t>
                      </a:r>
                      <a:endParaRPr lang="sr-Latn-BA" sz="18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1441" marR="91441" marT="45665" marB="45665"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02903" y="4932392"/>
            <a:ext cx="9539288" cy="952500"/>
          </a:xfrm>
          <a:prstGeom prst="roundRect">
            <a:avLst/>
          </a:prstGeom>
          <a:solidFill>
            <a:schemeClr val="accent5"/>
          </a:solidFill>
          <a:ln>
            <a:solidFill>
              <a:srgbClr val="345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CS" b="1" dirty="0">
                <a:solidFill>
                  <a:schemeClr val="tx1"/>
                </a:solidFill>
                <a:latin typeface="Century Gothic" pitchFamily="34" charset="0"/>
              </a:rPr>
              <a:t>Т</a:t>
            </a:r>
            <a:r>
              <a:rPr lang="sr-Latn-CS" b="1" dirty="0">
                <a:solidFill>
                  <a:schemeClr val="tx1"/>
                </a:solidFill>
                <a:latin typeface="Century Gothic" pitchFamily="34" charset="0"/>
              </a:rPr>
              <a:t>рошкови електричне енергије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sr-Cyrl-CS" b="1" dirty="0">
                <a:solidFill>
                  <a:schemeClr val="tx1"/>
                </a:solidFill>
                <a:latin typeface="Century Gothic" pitchFamily="34" charset="0"/>
              </a:rPr>
              <a:t>у БиХ</a:t>
            </a:r>
            <a:r>
              <a:rPr lang="sr-Latn-CS" b="1" dirty="0">
                <a:solidFill>
                  <a:schemeClr val="tx1"/>
                </a:solidFill>
                <a:latin typeface="Century Gothic" pitchFamily="34" charset="0"/>
              </a:rPr>
              <a:t> су друг</a:t>
            </a:r>
            <a:r>
              <a:rPr lang="sr-Cyrl-CS" b="1" dirty="0">
                <a:solidFill>
                  <a:schemeClr val="tx1"/>
                </a:solidFill>
                <a:latin typeface="Century Gothic" pitchFamily="34" charset="0"/>
              </a:rPr>
              <a:t>и најнижи међу 32 европске земље</a:t>
            </a:r>
            <a:r>
              <a:rPr lang="sr-Latn-CS" b="1" dirty="0">
                <a:solidFill>
                  <a:schemeClr val="tx1"/>
                </a:solidFill>
                <a:latin typeface="Century Gothic" pitchFamily="34" charset="0"/>
              </a:rPr>
              <a:t> *</a:t>
            </a:r>
            <a:endParaRPr lang="en-GB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879076"/>
      </p:ext>
    </p:extLst>
  </p:cSld>
  <p:clrMapOvr>
    <a:masterClrMapping/>
  </p:clrMapOvr>
  <p:transition spd="slow" advTm="1000">
    <p:checke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60715" y="1844824"/>
            <a:ext cx="5040634" cy="1368152"/>
          </a:xfrm>
          <a:prstGeom prst="rect">
            <a:avLst/>
          </a:prstGeom>
        </p:spPr>
        <p:txBody>
          <a:bodyPr>
            <a:normAutofit fontScale="97500"/>
          </a:bodyPr>
          <a:lstStyle>
            <a:defPPr>
              <a:defRPr lang="sr-Latn-CS"/>
            </a:defPPr>
            <a:lvl1pPr algn="ctr"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3200" b="1">
                <a:solidFill>
                  <a:srgbClr val="F0B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r-Cyrl-CS" dirty="0" smtClean="0">
                <a:solidFill>
                  <a:srgbClr val="345C8D"/>
                </a:solidFill>
              </a:rPr>
              <a:t>РАСПОЛОЖИВА РАДНА СНАГА</a:t>
            </a:r>
            <a:endParaRPr lang="sr-Latn-BA" dirty="0">
              <a:solidFill>
                <a:srgbClr val="345C8D"/>
              </a:solidFill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5976738" y="5373216"/>
            <a:ext cx="48246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sr-Cyrl-CS" sz="2400" b="1" dirty="0">
                <a:solidFill>
                  <a:srgbClr val="345C8D"/>
                </a:solidFill>
                <a:latin typeface="Century Gothic" pitchFamily="34" charset="0"/>
              </a:rPr>
              <a:t>Укупно расположива радна снага</a:t>
            </a:r>
          </a:p>
          <a:p>
            <a:pPr algn="ctr" eaLnBrk="1" hangingPunct="1"/>
            <a:r>
              <a:rPr lang="sr-Latn-CS" sz="2400" b="1" dirty="0" smtClean="0">
                <a:solidFill>
                  <a:srgbClr val="345C8D"/>
                </a:solidFill>
                <a:latin typeface="Century Gothic" pitchFamily="34" charset="0"/>
              </a:rPr>
              <a:t>11.999</a:t>
            </a:r>
            <a:endParaRPr lang="en-US" sz="2400" b="1" dirty="0">
              <a:solidFill>
                <a:srgbClr val="345C8D"/>
              </a:solidFill>
              <a:latin typeface="Century Gothic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51776487"/>
              </p:ext>
            </p:extLst>
          </p:nvPr>
        </p:nvGraphicFramePr>
        <p:xfrm>
          <a:off x="0" y="968483"/>
          <a:ext cx="7992963" cy="5889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94047404"/>
      </p:ext>
    </p:extLst>
  </p:cSld>
  <p:clrMapOvr>
    <a:masterClrMapping/>
  </p:clrMapOvr>
  <p:transition spd="slow" advTm="1000"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839119" y="1052885"/>
            <a:ext cx="7123112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r-Cyrl-CS" altLang="en-US" sz="3200" b="1" dirty="0" smtClean="0">
                <a:solidFill>
                  <a:srgbClr val="345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ОСНОВНЕ ИНФОРМАЦИЈЕ</a:t>
            </a:r>
            <a:endParaRPr lang="sr-Latn-BA" altLang="en-US" sz="3200" b="1" dirty="0" smtClean="0">
              <a:solidFill>
                <a:srgbClr val="345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 eaLnBrk="1" hangingPunct="1">
              <a:defRPr/>
            </a:pPr>
            <a:endParaRPr lang="en-US" altLang="en-US" sz="3200" dirty="0" smtClean="0">
              <a:solidFill>
                <a:srgbClr val="345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034" y="3074566"/>
            <a:ext cx="4819650" cy="3606800"/>
          </a:xfrm>
          <a:prstGeom prst="rect">
            <a:avLst/>
          </a:prstGeom>
          <a:ln w="44450">
            <a:solidFill>
              <a:srgbClr val="345C8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 Diagonal Corner Rectangle 6"/>
          <p:cNvSpPr/>
          <p:nvPr/>
        </p:nvSpPr>
        <p:spPr>
          <a:xfrm>
            <a:off x="354666" y="1711698"/>
            <a:ext cx="1770497" cy="939800"/>
          </a:xfrm>
          <a:prstGeom prst="round2DiagRect">
            <a:avLst/>
          </a:prstGeom>
          <a:solidFill>
            <a:srgbClr val="2E75B6"/>
          </a:solidFill>
          <a:ln w="38100">
            <a:solidFill>
              <a:srgbClr val="F0B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Cyrl-CS" sz="2000" b="1" dirty="0"/>
              <a:t>ПОВРШИНА</a:t>
            </a:r>
            <a:endParaRPr lang="bs-Latn-BA" sz="2000" b="1" dirty="0"/>
          </a:p>
          <a:p>
            <a:pPr algn="ctr" eaLnBrk="1" hangingPunct="1">
              <a:defRPr/>
            </a:pPr>
            <a:r>
              <a:rPr lang="bs-Latn-BA" sz="2000" b="1" dirty="0"/>
              <a:t>734 km</a:t>
            </a:r>
            <a:r>
              <a:rPr lang="bs-Latn-BA" sz="2000" b="1" baseline="30000" dirty="0"/>
              <a:t>2</a:t>
            </a:r>
            <a:endParaRPr lang="en-US" sz="2000" b="1" baseline="30000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2721857" y="1711698"/>
            <a:ext cx="2204479" cy="939800"/>
          </a:xfrm>
          <a:prstGeom prst="round2DiagRect">
            <a:avLst/>
          </a:prstGeom>
          <a:solidFill>
            <a:srgbClr val="2E75B6"/>
          </a:solidFill>
          <a:ln w="38100">
            <a:solidFill>
              <a:srgbClr val="F0B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Cyrl-CS" sz="2000" b="1" dirty="0"/>
              <a:t>СТАНОВНИШТВО</a:t>
            </a:r>
            <a:endParaRPr lang="bs-Latn-BA" sz="2000" b="1" dirty="0"/>
          </a:p>
          <a:p>
            <a:pPr algn="ctr" eaLnBrk="1" hangingPunct="1">
              <a:defRPr/>
            </a:pPr>
            <a:r>
              <a:rPr lang="bs-Latn-BA" sz="2000" b="1" dirty="0"/>
              <a:t>114,633</a:t>
            </a:r>
            <a:endParaRPr lang="en-US" sz="2000" b="1" baseline="30000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5523030" y="1698998"/>
            <a:ext cx="2557246" cy="939800"/>
          </a:xfrm>
          <a:prstGeom prst="round2DiagRect">
            <a:avLst/>
          </a:prstGeom>
          <a:solidFill>
            <a:srgbClr val="2E75B6"/>
          </a:solidFill>
          <a:ln w="38100">
            <a:solidFill>
              <a:srgbClr val="F0B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Cyrl-CS" sz="2000" b="1" dirty="0"/>
              <a:t>СТАНОВНИШТВО РЕГИЈА БИЈЕЉИНА</a:t>
            </a:r>
            <a:endParaRPr lang="bs-Latn-BA" sz="2000" b="1" dirty="0"/>
          </a:p>
          <a:p>
            <a:pPr algn="ctr" eaLnBrk="1" hangingPunct="1">
              <a:defRPr/>
            </a:pPr>
            <a:r>
              <a:rPr lang="en-US" sz="2000" b="1" dirty="0"/>
              <a:t>300,000</a:t>
            </a:r>
            <a:endParaRPr lang="en-US" sz="2000" b="1" baseline="30000" dirty="0"/>
          </a:p>
        </p:txBody>
      </p:sp>
      <p:sp>
        <p:nvSpPr>
          <p:cNvPr id="10" name="Round Diagonal Corner Rectangle 9"/>
          <p:cNvSpPr/>
          <p:nvPr/>
        </p:nvSpPr>
        <p:spPr>
          <a:xfrm>
            <a:off x="8676391" y="1698998"/>
            <a:ext cx="1823641" cy="939800"/>
          </a:xfrm>
          <a:prstGeom prst="round2DiagRect">
            <a:avLst/>
          </a:prstGeom>
          <a:solidFill>
            <a:srgbClr val="2E75B6"/>
          </a:solidFill>
          <a:ln w="38100">
            <a:solidFill>
              <a:srgbClr val="F0B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Cyrl-CS" sz="2000" b="1" dirty="0"/>
              <a:t>НАДМОРСКА ВИСИНА</a:t>
            </a:r>
            <a:endParaRPr lang="bs-Latn-BA" sz="2000" b="1" dirty="0"/>
          </a:p>
          <a:p>
            <a:pPr algn="ctr" eaLnBrk="1" hangingPunct="1">
              <a:defRPr/>
            </a:pPr>
            <a:r>
              <a:rPr lang="bs-Latn-BA" sz="2000" b="1" dirty="0"/>
              <a:t>90 m</a:t>
            </a:r>
            <a:endParaRPr lang="en-US" sz="2000" b="1" baseline="30000" dirty="0"/>
          </a:p>
        </p:txBody>
      </p:sp>
      <p:pic>
        <p:nvPicPr>
          <p:cNvPr id="11" name="Picture 9" descr="untitled.bmp"/>
          <p:cNvPicPr>
            <a:picLocks noChangeAspect="1"/>
          </p:cNvPicPr>
          <p:nvPr/>
        </p:nvPicPr>
        <p:blipFill>
          <a:blip r:embed="rId3"/>
          <a:srcRect l="3108" t="5281" r="13188" b="9734"/>
          <a:stretch>
            <a:fillRect/>
          </a:stretch>
        </p:blipFill>
        <p:spPr bwMode="auto">
          <a:xfrm>
            <a:off x="225871" y="3074566"/>
            <a:ext cx="4886325" cy="3609975"/>
          </a:xfrm>
          <a:prstGeom prst="rect">
            <a:avLst/>
          </a:prstGeom>
          <a:noFill/>
          <a:ln w="38100">
            <a:solidFill>
              <a:srgbClr val="345C8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2750808"/>
      </p:ext>
    </p:extLst>
  </p:cSld>
  <p:clrMapOvr>
    <a:masterClrMapping/>
  </p:clrMapOvr>
  <p:transition spd="slow" advTm="1000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1250" y="946150"/>
            <a:ext cx="85788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Cyrl-CS" sz="3200" b="1" dirty="0">
                <a:solidFill>
                  <a:srgbClr val="345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ЗАПОСЛЕНИ ПО СЕКТОРИМА</a:t>
            </a:r>
            <a:endParaRPr lang="en-US" sz="3200" b="1" dirty="0">
              <a:solidFill>
                <a:srgbClr val="345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88907" y="5733256"/>
            <a:ext cx="3168761" cy="954356"/>
          </a:xfrm>
          <a:prstGeom prst="rect">
            <a:avLst/>
          </a:prstGeom>
          <a:solidFill>
            <a:srgbClr val="2E75B6"/>
          </a:solidFill>
          <a:ln w="38100">
            <a:solidFill>
              <a:srgbClr val="345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r-Latn-CS"/>
            </a:defPPr>
            <a:lvl1pPr algn="ctr">
              <a:defRPr sz="2000" b="1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 eaLnBrk="1" hangingPunct="1">
              <a:defRPr/>
            </a:pPr>
            <a:r>
              <a:rPr lang="sr-Cyrl-CS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Просјечна бруто плата</a:t>
            </a:r>
            <a:r>
              <a:rPr lang="sr-Latn-CS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 654 </a:t>
            </a:r>
            <a:r>
              <a:rPr lang="sr-Latn-RS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EUR</a:t>
            </a:r>
            <a:endParaRPr lang="sr-Latn-CS" alt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86593829"/>
              </p:ext>
            </p:extLst>
          </p:nvPr>
        </p:nvGraphicFramePr>
        <p:xfrm>
          <a:off x="0" y="1449699"/>
          <a:ext cx="9040969" cy="542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22534426"/>
      </p:ext>
    </p:extLst>
  </p:cSld>
  <p:clrMapOvr>
    <a:masterClrMapping/>
  </p:clrMapOvr>
  <p:transition spd="slow" advTm="1000">
    <p:checke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4771" y="2062114"/>
            <a:ext cx="3839162" cy="2880320"/>
          </a:xfrm>
          <a:prstGeom prst="rect">
            <a:avLst/>
          </a:prstGeom>
          <a:noFill/>
          <a:ln w="38100">
            <a:solidFill>
              <a:srgbClr val="345C8D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422275" y="982935"/>
            <a:ext cx="116459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Cyrl-CS" sz="3200" b="1" dirty="0">
                <a:solidFill>
                  <a:srgbClr val="345C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ИНСТИТУЦИЈЕ ЗА ВИСОКО ОБРАЗОВАЊЕ И СРЕДЊЕ ШКОЛЕ</a:t>
            </a:r>
            <a:endParaRPr lang="sr-Latn-CS" sz="2400" b="1" dirty="0">
              <a:solidFill>
                <a:srgbClr val="345C8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155" y="2060848"/>
            <a:ext cx="3839162" cy="2881586"/>
          </a:xfrm>
          <a:prstGeom prst="rect">
            <a:avLst/>
          </a:prstGeom>
          <a:noFill/>
          <a:ln w="38100">
            <a:solidFill>
              <a:srgbClr val="345C8D"/>
            </a:solidFill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0155" y="5229200"/>
            <a:ext cx="4181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r-Cyrl-CS" b="1" dirty="0">
                <a:latin typeface="Century Gothic" pitchFamily="34" charset="0"/>
              </a:rPr>
              <a:t>Ученици у средњим школама </a:t>
            </a:r>
            <a:r>
              <a:rPr lang="sr-Latn-CS" b="1" dirty="0" smtClean="0">
                <a:latin typeface="Century Gothic" pitchFamily="34" charset="0"/>
              </a:rPr>
              <a:t>3.830</a:t>
            </a:r>
            <a:endParaRPr lang="sr-Latn-CS" b="1" dirty="0">
              <a:latin typeface="Century Gothic" pitchFamily="34" charset="0"/>
            </a:endParaRPr>
          </a:p>
          <a:p>
            <a:pPr eaLnBrk="1" hangingPunct="1"/>
            <a:r>
              <a:rPr lang="sr-Cyrl-CS" b="1" dirty="0">
                <a:latin typeface="Century Gothic" pitchFamily="34" charset="0"/>
              </a:rPr>
              <a:t>Студенти на универзитетима</a:t>
            </a:r>
            <a:r>
              <a:rPr lang="sr-Latn-CS" b="1" dirty="0">
                <a:latin typeface="Century Gothic" pitchFamily="34" charset="0"/>
              </a:rPr>
              <a:t> </a:t>
            </a:r>
            <a:r>
              <a:rPr lang="sr-Latn-CS" b="1" dirty="0" smtClean="0">
                <a:latin typeface="Century Gothic" pitchFamily="34" charset="0"/>
              </a:rPr>
              <a:t>4.131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0853" y="5229200"/>
            <a:ext cx="2703512" cy="91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sr-Latn-C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6 </a:t>
            </a:r>
            <a:r>
              <a:rPr lang="sr-Cyrl-C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Универзитета</a:t>
            </a:r>
            <a:endParaRPr lang="sr-Latn-CS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algn="just" eaLnBrk="1" hangingPunct="1">
              <a:defRPr/>
            </a:pPr>
            <a:r>
              <a:rPr lang="sr-Latn-C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23 </a:t>
            </a:r>
            <a:r>
              <a:rPr lang="sr-Cyrl-C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Факултета</a:t>
            </a:r>
            <a:endParaRPr lang="sr-Latn-CS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algn="just" eaLnBrk="1" hangingPunct="1">
              <a:defRPr/>
            </a:pPr>
            <a:r>
              <a:rPr lang="sr-Latn-C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6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sr-Cyrl-C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Средњих школа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2381809"/>
      </p:ext>
    </p:extLst>
  </p:cSld>
  <p:clrMapOvr>
    <a:masterClrMapping/>
  </p:clrMapOvr>
  <p:transition spd="slow" advTm="1000">
    <p:checke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994569" y="971005"/>
            <a:ext cx="8812212" cy="5857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sr-Latn-CS"/>
            </a:defPPr>
            <a:lvl1pPr algn="ctr" eaLnBrk="1" hangingPunct="1">
              <a:defRPr sz="2800" b="1">
                <a:solidFill>
                  <a:srgbClr val="F0B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sr-Cyrl-CS" altLang="en-US" sz="3200" dirty="0" smtClean="0">
                <a:solidFill>
                  <a:srgbClr val="345C8D"/>
                </a:solidFill>
              </a:rPr>
              <a:t>ПРЕГЛЕД ОБРАЗОВНИХ ИНСТИТУЦИЈА</a:t>
            </a:r>
            <a:endParaRPr lang="en-US" altLang="en-US" sz="3200" dirty="0" smtClean="0">
              <a:solidFill>
                <a:srgbClr val="345C8D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8638690"/>
              </p:ext>
            </p:extLst>
          </p:nvPr>
        </p:nvGraphicFramePr>
        <p:xfrm>
          <a:off x="292591" y="1683988"/>
          <a:ext cx="4604028" cy="491336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896599"/>
                <a:gridCol w="1707429"/>
              </a:tblGrid>
              <a:tr h="500838">
                <a:tc>
                  <a:txBody>
                    <a:bodyPr/>
                    <a:lstStyle/>
                    <a:p>
                      <a:r>
                        <a:rPr lang="sr-Cyrl-CS" sz="1700" dirty="0" smtClean="0">
                          <a:latin typeface="Century Gothic" panose="020B0502020202020204" pitchFamily="34" charset="0"/>
                        </a:rPr>
                        <a:t>Средње</a:t>
                      </a:r>
                      <a:r>
                        <a:rPr lang="sr-Cyrl-CS" sz="1700" baseline="0" dirty="0" smtClean="0">
                          <a:latin typeface="Century Gothic" panose="020B0502020202020204" pitchFamily="34" charset="0"/>
                        </a:rPr>
                        <a:t> школе</a:t>
                      </a:r>
                      <a:endParaRPr lang="en-US" sz="1700" dirty="0">
                        <a:latin typeface="Century Gothic" panose="020B0502020202020204" pitchFamily="34" charset="0"/>
                      </a:endParaRPr>
                    </a:p>
                  </a:txBody>
                  <a:tcPr marL="88566" marR="88566" marT="44313" marB="443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700" smtClean="0">
                          <a:latin typeface="Century Gothic" panose="020B0502020202020204" pitchFamily="34" charset="0"/>
                        </a:rPr>
                        <a:t>Број ученика</a:t>
                      </a:r>
                      <a:endParaRPr lang="en-US" sz="1700" dirty="0">
                        <a:latin typeface="Century Gothic" panose="020B0502020202020204" pitchFamily="34" charset="0"/>
                      </a:endParaRPr>
                    </a:p>
                  </a:txBody>
                  <a:tcPr marL="88566" marR="88566" marT="44313" marB="44313"/>
                </a:tc>
              </a:tr>
              <a:tr h="561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Пољопривред</a:t>
                      </a:r>
                      <a:r>
                        <a:rPr lang="sr-Cyrl-R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</a:t>
                      </a:r>
                      <a:r>
                        <a:rPr lang="sr-Cyrl-RS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и медицинска школа</a:t>
                      </a:r>
                      <a:endParaRPr lang="en-US" sz="1500" b="0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8566" marR="88566" marT="44313" marB="443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1.015</a:t>
                      </a:r>
                      <a:endParaRPr lang="en-US" sz="15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8566" marR="88566" marT="44313" marB="44313"/>
                </a:tc>
              </a:tr>
              <a:tr h="561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500" b="0" kern="120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Електро и машински техничар</a:t>
                      </a:r>
                      <a:endParaRPr lang="en-US" sz="1500" b="0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8566" marR="88566" marT="44313" marB="443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1024</a:t>
                      </a:r>
                      <a:endParaRPr lang="en-US" sz="15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8566" marR="88566" marT="44313" marB="44313"/>
                </a:tc>
              </a:tr>
              <a:tr h="8345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r-Cyrl-C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Средње образовање Гимназија „Филип Вишњић“</a:t>
                      </a:r>
                      <a:endParaRPr lang="en-US" sz="15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8566" marR="88566" marT="44313" marB="443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836</a:t>
                      </a:r>
                      <a:endParaRPr lang="en-US" sz="15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8566" marR="88566" marT="44313" marB="44313"/>
                </a:tc>
              </a:tr>
              <a:tr h="324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Економска школа</a:t>
                      </a:r>
                      <a:endParaRPr lang="bs-Latn-BA" sz="1500" b="0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8566" marR="88566" marT="44313" marB="443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599</a:t>
                      </a:r>
                      <a:endParaRPr lang="en-US" sz="15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8566" marR="88566" marT="44313" marB="44313"/>
                </a:tc>
              </a:tr>
              <a:tr h="6580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Техничка школа „Михајло Пупин“</a:t>
                      </a:r>
                      <a:endParaRPr lang="en-GB" sz="1500" b="0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0726" marR="11072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980</a:t>
                      </a:r>
                      <a:endParaRPr lang="en-US" sz="15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8566" marR="88566" marT="44313" marB="44313"/>
                </a:tc>
              </a:tr>
              <a:tr h="81488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Средња музичка школа „Стеван Стојановић</a:t>
                      </a:r>
                      <a:r>
                        <a:rPr lang="sr-Cyrl-RS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Мокрањац“</a:t>
                      </a:r>
                      <a:endParaRPr lang="en-GB" sz="1500" b="0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0726" marR="11072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65</a:t>
                      </a:r>
                      <a:endParaRPr lang="en-US" sz="15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8566" marR="88566" marT="44313" marB="44313"/>
                </a:tc>
              </a:tr>
              <a:tr h="6580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Средња стручна школа</a:t>
                      </a:r>
                      <a:r>
                        <a:rPr lang="sr-Cyrl-RS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Јања</a:t>
                      </a:r>
                      <a:endParaRPr lang="en-GB" sz="1500" b="0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0726" marR="11072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335</a:t>
                      </a:r>
                      <a:endParaRPr lang="en-US" sz="15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8566" marR="88566" marT="44313" marB="44313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6720618"/>
              </p:ext>
            </p:extLst>
          </p:nvPr>
        </p:nvGraphicFramePr>
        <p:xfrm>
          <a:off x="5544691" y="1691369"/>
          <a:ext cx="5033059" cy="489513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455126"/>
                <a:gridCol w="1577933"/>
              </a:tblGrid>
              <a:tr h="633571">
                <a:tc>
                  <a:txBody>
                    <a:bodyPr/>
                    <a:lstStyle/>
                    <a:p>
                      <a:r>
                        <a:rPr lang="sr-Cyrl-CS" sz="1700" dirty="0" smtClean="0">
                          <a:latin typeface="Century Gothic" panose="020B0502020202020204" pitchFamily="34" charset="0"/>
                        </a:rPr>
                        <a:t>Факултети</a:t>
                      </a:r>
                      <a:endParaRPr lang="en-US" sz="1700" dirty="0">
                        <a:latin typeface="Century Gothic" panose="020B0502020202020204" pitchFamily="34" charset="0"/>
                      </a:endParaRPr>
                    </a:p>
                  </a:txBody>
                  <a:tcPr marL="88571" marR="88571" marT="44285" marB="4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700" smtClean="0">
                          <a:latin typeface="Century Gothic" panose="020B0502020202020204" pitchFamily="34" charset="0"/>
                        </a:rPr>
                        <a:t>Број студената</a:t>
                      </a:r>
                      <a:endParaRPr lang="en-US" sz="1700" dirty="0">
                        <a:latin typeface="Century Gothic" panose="020B0502020202020204" pitchFamily="34" charset="0"/>
                      </a:endParaRPr>
                    </a:p>
                  </a:txBody>
                  <a:tcPr marL="88571" marR="88571" marT="44285" marB="44285"/>
                </a:tc>
              </a:tr>
              <a:tr h="396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Педагошки факултет</a:t>
                      </a:r>
                      <a:endParaRPr lang="en-US" sz="15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6431" marR="66431" marT="44285" marB="442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1.340</a:t>
                      </a:r>
                      <a:endParaRPr lang="en-US" sz="1500" b="0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6431" marR="66431" marT="44285" marB="44285"/>
                </a:tc>
              </a:tr>
              <a:tr h="632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Одјељење правног факултета, Источно Сарајево</a:t>
                      </a:r>
                      <a:endParaRPr lang="en-US" sz="15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6431" marR="66431" marT="44285" marB="442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750</a:t>
                      </a:r>
                      <a:endParaRPr lang="en-US" sz="15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6431" marR="66431" marT="44285" marB="44285"/>
                </a:tc>
              </a:tr>
              <a:tr h="367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Факултет пословне економије</a:t>
                      </a:r>
                      <a:endParaRPr lang="en-US" sz="1500" b="0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6431" marR="66431" marT="44285" marB="442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1.200</a:t>
                      </a:r>
                      <a:endParaRPr lang="en-US" sz="1500" b="0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6431" marR="66431" marT="44285" marB="44285"/>
                </a:tc>
              </a:tr>
              <a:tr h="573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Одјељење пољопривредног факултета, Источно</a:t>
                      </a:r>
                      <a:r>
                        <a:rPr lang="sr-Cyrl-CS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Сарајево</a:t>
                      </a:r>
                      <a:endParaRPr lang="en-US" sz="1500" b="0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6431" marR="66431" marT="44285" marB="442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181</a:t>
                      </a:r>
                      <a:endParaRPr lang="en-US" sz="15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6431" marR="66431" marT="44285" marB="44285"/>
                </a:tc>
              </a:tr>
              <a:tr h="573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Универзитет „Слобомир П“</a:t>
                      </a:r>
                      <a:endParaRPr lang="en-US" sz="1500" b="0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6431" marR="66431" marT="44285" marB="442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700</a:t>
                      </a:r>
                      <a:endParaRPr lang="en-US" sz="15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6431" marR="66431" marT="44285" marB="44285"/>
                </a:tc>
              </a:tr>
              <a:tr h="573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Универзитет</a:t>
                      </a:r>
                      <a:r>
                        <a:rPr lang="sr-Cyrl-RS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„Синергија“</a:t>
                      </a:r>
                      <a:endParaRPr lang="en-US" sz="1500" b="0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6431" marR="66431" marT="44285" marB="442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980</a:t>
                      </a:r>
                      <a:endParaRPr lang="en-US" sz="15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6431" marR="66431" marT="44285" marB="44285"/>
                </a:tc>
              </a:tr>
              <a:tr h="573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Универзитет „Бијељина“</a:t>
                      </a:r>
                      <a:endParaRPr lang="en-US" sz="1500" b="0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6431" marR="66431" marT="44285" marB="442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221</a:t>
                      </a:r>
                      <a:endParaRPr lang="en-US" sz="15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6431" marR="66431" marT="44285" marB="44285"/>
                </a:tc>
              </a:tr>
              <a:tr h="573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Универзитет пословних студија</a:t>
                      </a:r>
                      <a:endParaRPr lang="en-US" sz="1500" b="0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6431" marR="66431" marT="44285" marB="442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b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320</a:t>
                      </a:r>
                      <a:endParaRPr lang="en-US" sz="15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6431" marR="66431" marT="44285" marB="4428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064249"/>
      </p:ext>
    </p:extLst>
  </p:cSld>
  <p:clrMapOvr>
    <a:masterClrMapping/>
  </p:clrMapOvr>
  <p:transition spd="slow" advTm="1000">
    <p:checke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9438" y="1021805"/>
            <a:ext cx="7102475" cy="534987"/>
          </a:xfrm>
          <a:prstGeom prst="rect">
            <a:avLst/>
          </a:prstGeom>
        </p:spPr>
        <p:txBody>
          <a:bodyPr/>
          <a:lstStyle>
            <a:defPPr>
              <a:defRPr lang="sr-Latn-CS"/>
            </a:defPPr>
            <a:lvl1pPr algn="ctr"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3200" b="1">
                <a:solidFill>
                  <a:srgbClr val="F0B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r-Cyrl-CS" dirty="0" smtClean="0">
                <a:solidFill>
                  <a:srgbClr val="345C8D"/>
                </a:solidFill>
              </a:rPr>
              <a:t>ИНДУСТРИЈСКА ЗОНА 1</a:t>
            </a:r>
            <a:endParaRPr lang="en-US" dirty="0">
              <a:solidFill>
                <a:srgbClr val="345C8D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16099" y="1722164"/>
            <a:ext cx="52006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r-Cyrl-CS" b="1" dirty="0">
                <a:latin typeface="Century Gothic" pitchFamily="34" charset="0"/>
              </a:rPr>
              <a:t>Сјеверозападно урбано подручје града Бијељине</a:t>
            </a:r>
            <a:endParaRPr lang="sr-Latn-BA" b="1" dirty="0">
              <a:latin typeface="Century Gothic" pitchFamily="3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r-Cyrl-CS" b="1" dirty="0">
                <a:latin typeface="Century Gothic" pitchFamily="34" charset="0"/>
              </a:rPr>
              <a:t>Површина</a:t>
            </a:r>
            <a:r>
              <a:rPr lang="sr-Latn-BA" b="1" dirty="0">
                <a:latin typeface="Century Gothic" pitchFamily="34" charset="0"/>
              </a:rPr>
              <a:t> 32ha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r-Latn-BA" b="1" dirty="0">
                <a:latin typeface="Century Gothic" pitchFamily="34" charset="0"/>
              </a:rPr>
              <a:t>Greenfield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8" name="Picture 6" descr="Pictur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99" y="3089275"/>
            <a:ext cx="5134448" cy="329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Pictur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6699" y="3089275"/>
            <a:ext cx="5037708" cy="329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616699" y="1716617"/>
            <a:ext cx="52292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r-Cyrl-CS" b="1" dirty="0">
                <a:latin typeface="Century Gothic" pitchFamily="34" charset="0"/>
              </a:rPr>
              <a:t>Намјена</a:t>
            </a:r>
            <a:endParaRPr lang="sr-Latn-BA" b="1" dirty="0">
              <a:latin typeface="Century Gothic" pitchFamily="34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sr-Cyrl-CS" b="1" dirty="0">
                <a:latin typeface="Century Gothic" pitchFamily="34" charset="0"/>
              </a:rPr>
              <a:t>Стамбена зона</a:t>
            </a:r>
            <a:endParaRPr lang="sr-Latn-BA" b="1" dirty="0">
              <a:latin typeface="Century Gothic" pitchFamily="34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sr-Cyrl-CS" b="1" dirty="0">
                <a:latin typeface="Century Gothic" pitchFamily="34" charset="0"/>
              </a:rPr>
              <a:t>Трговачко – услужна зона</a:t>
            </a:r>
            <a:endParaRPr lang="sr-Latn-BA" b="1" dirty="0">
              <a:latin typeface="Century Gothic" pitchFamily="34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sr-Cyrl-CS" b="1" dirty="0">
                <a:latin typeface="Century Gothic" pitchFamily="34" charset="0"/>
              </a:rPr>
              <a:t>Индустријско производна зона</a:t>
            </a:r>
            <a:endParaRPr lang="sr-Latn-BA" sz="1600" b="1" dirty="0">
              <a:latin typeface="Century Gothic" pitchFamily="3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sr-Latn-BA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849394"/>
      </p:ext>
    </p:extLst>
  </p:cSld>
  <p:clrMapOvr>
    <a:masterClrMapping/>
  </p:clrMapOvr>
  <p:transition spd="slow" advTm="1000">
    <p:checke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ndustrijska zona 2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8707" y="2859658"/>
            <a:ext cx="4864054" cy="3665686"/>
          </a:xfrm>
          <a:prstGeom prst="rect">
            <a:avLst/>
          </a:prstGeom>
          <a:noFill/>
          <a:ln w="38100">
            <a:solidFill>
              <a:srgbClr val="345C8D"/>
            </a:solidFill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91256" y="1485899"/>
            <a:ext cx="53101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r-Cyrl-CS" b="1" dirty="0">
                <a:latin typeface="Century Gothic" pitchFamily="34" charset="0"/>
              </a:rPr>
              <a:t>Сјеверозападно урбано подручје града Бијељине</a:t>
            </a:r>
            <a:endParaRPr lang="sr-Latn-BA" b="1" dirty="0">
              <a:latin typeface="Century Gothic" pitchFamily="3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r-Cyrl-CS" b="1" dirty="0">
                <a:latin typeface="Century Gothic" pitchFamily="34" charset="0"/>
              </a:rPr>
              <a:t>Површина</a:t>
            </a:r>
            <a:r>
              <a:rPr lang="sr-Latn-BA" b="1" dirty="0">
                <a:latin typeface="Century Gothic" pitchFamily="34" charset="0"/>
              </a:rPr>
              <a:t> 39,5ha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r-Latn-BA" b="1" dirty="0">
                <a:latin typeface="Century Gothic" pitchFamily="34" charset="0"/>
              </a:rPr>
              <a:t>Greenfield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9438" y="1021804"/>
            <a:ext cx="7102475" cy="534988"/>
          </a:xfrm>
          <a:prstGeom prst="rect">
            <a:avLst/>
          </a:prstGeom>
        </p:spPr>
        <p:txBody>
          <a:bodyPr/>
          <a:lstStyle>
            <a:defPPr>
              <a:defRPr lang="sr-Latn-CS"/>
            </a:defPPr>
            <a:lvl1pPr algn="ctr"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3200" b="1">
                <a:solidFill>
                  <a:srgbClr val="F0B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r-Cyrl-CS" dirty="0" smtClean="0">
                <a:solidFill>
                  <a:srgbClr val="345C8D"/>
                </a:solidFill>
              </a:rPr>
              <a:t>ИНДУСТРИЈСКА ЗОНА 2</a:t>
            </a:r>
            <a:endParaRPr lang="en-US" dirty="0">
              <a:solidFill>
                <a:srgbClr val="345C8D"/>
              </a:solidFill>
            </a:endParaRPr>
          </a:p>
        </p:txBody>
      </p:sp>
      <p:pic>
        <p:nvPicPr>
          <p:cNvPr id="8" name="Picture 8" descr="Industrijska zona 2a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256" y="2859658"/>
            <a:ext cx="4800981" cy="3665686"/>
          </a:xfrm>
          <a:prstGeom prst="rect">
            <a:avLst/>
          </a:prstGeom>
          <a:noFill/>
          <a:ln w="38100">
            <a:solidFill>
              <a:srgbClr val="345C8D"/>
            </a:solidFill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606585" y="1556792"/>
            <a:ext cx="528478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r-Cyrl-CS" b="1" dirty="0">
                <a:latin typeface="Century Gothic" pitchFamily="34" charset="0"/>
              </a:rPr>
              <a:t>Намјена:</a:t>
            </a:r>
            <a:endParaRPr lang="sr-Latn-BA" b="1" dirty="0">
              <a:latin typeface="Century Gothic" pitchFamily="34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sr-Cyrl-CS" b="1" dirty="0">
                <a:latin typeface="Century Gothic" pitchFamily="34" charset="0"/>
              </a:rPr>
              <a:t>Стамбена зона</a:t>
            </a:r>
            <a:endParaRPr lang="sr-Latn-BA" b="1" dirty="0">
              <a:latin typeface="Century Gothic" pitchFamily="34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sr-Cyrl-CS" b="1" dirty="0">
                <a:latin typeface="Century Gothic" pitchFamily="34" charset="0"/>
              </a:rPr>
              <a:t>Трговачко – услужна зона</a:t>
            </a:r>
            <a:endParaRPr lang="sr-Latn-BA" b="1" dirty="0">
              <a:latin typeface="Century Gothic" pitchFamily="34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sr-Cyrl-CS" b="1" dirty="0">
                <a:latin typeface="Century Gothic" pitchFamily="34" charset="0"/>
              </a:rPr>
              <a:t>Индустријско производна зона</a:t>
            </a:r>
            <a:endParaRPr lang="sr-Latn-BA" sz="16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189113"/>
      </p:ext>
    </p:extLst>
  </p:cSld>
  <p:clrMapOvr>
    <a:masterClrMapping/>
  </p:clrMapOvr>
  <p:transition spd="slow" advTm="1000">
    <p:checke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ndustrijska zona 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4691" y="2952750"/>
            <a:ext cx="4976812" cy="3671888"/>
          </a:xfrm>
          <a:prstGeom prst="rect">
            <a:avLst/>
          </a:prstGeom>
          <a:noFill/>
          <a:ln w="38100">
            <a:solidFill>
              <a:srgbClr val="345C8D"/>
            </a:solidFill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15069" y="1556792"/>
            <a:ext cx="542925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r-Cyrl-CS" b="1" dirty="0">
                <a:latin typeface="Century Gothic" pitchFamily="34" charset="0"/>
              </a:rPr>
              <a:t>Сјеверозападно урбано подручје града Бијељине</a:t>
            </a:r>
            <a:endParaRPr lang="sr-Latn-BA" b="1" dirty="0">
              <a:latin typeface="Century Gothic" pitchFamily="3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r-Cyrl-CS" b="1" dirty="0">
                <a:latin typeface="Century Gothic" pitchFamily="34" charset="0"/>
              </a:rPr>
              <a:t>Површина </a:t>
            </a:r>
            <a:r>
              <a:rPr lang="sr-Latn-BA" b="1" dirty="0">
                <a:latin typeface="Century Gothic" pitchFamily="34" charset="0"/>
              </a:rPr>
              <a:t>22ha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r-Latn-BA" b="1" dirty="0">
                <a:latin typeface="Century Gothic" pitchFamily="34" charset="0"/>
              </a:rPr>
              <a:t>Greenfield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4356" y="1021805"/>
            <a:ext cx="7132638" cy="534987"/>
          </a:xfrm>
          <a:prstGeom prst="rect">
            <a:avLst/>
          </a:prstGeom>
        </p:spPr>
        <p:txBody>
          <a:bodyPr/>
          <a:lstStyle>
            <a:defPPr>
              <a:defRPr lang="sr-Latn-CS"/>
            </a:defPPr>
            <a:lvl1pPr algn="ctr"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3200" b="1">
                <a:solidFill>
                  <a:srgbClr val="F0B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r-Cyrl-CS" dirty="0" smtClean="0">
                <a:solidFill>
                  <a:srgbClr val="345C8D"/>
                </a:solidFill>
              </a:rPr>
              <a:t>ИНДУСТРИЈСКА ЗОНА 3</a:t>
            </a:r>
            <a:endParaRPr lang="en-US" dirty="0">
              <a:solidFill>
                <a:srgbClr val="345C8D"/>
              </a:solidFill>
            </a:endParaRPr>
          </a:p>
        </p:txBody>
      </p:sp>
      <p:pic>
        <p:nvPicPr>
          <p:cNvPr id="8" name="Picture 8" descr="Industrijska zona 3, map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069" y="2952750"/>
            <a:ext cx="4826000" cy="3671888"/>
          </a:xfrm>
          <a:prstGeom prst="rect">
            <a:avLst/>
          </a:prstGeom>
          <a:noFill/>
          <a:ln w="38100">
            <a:solidFill>
              <a:srgbClr val="345C8D"/>
            </a:solidFill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544691" y="1556792"/>
            <a:ext cx="5256659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r-Cyrl-CS" b="1" dirty="0">
                <a:latin typeface="Century Gothic" pitchFamily="34" charset="0"/>
              </a:rPr>
              <a:t>Намјена:</a:t>
            </a:r>
            <a:endParaRPr lang="sr-Latn-BA" b="1" dirty="0">
              <a:latin typeface="Century Gothic" pitchFamily="34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sr-Cyrl-CS" b="1" dirty="0">
                <a:latin typeface="Century Gothic" pitchFamily="34" charset="0"/>
              </a:rPr>
              <a:t>Лака индустрија</a:t>
            </a:r>
            <a:endParaRPr lang="sr-Latn-BA" b="1" dirty="0">
              <a:latin typeface="Century Gothic" pitchFamily="34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sr-Cyrl-CS" b="1" dirty="0">
                <a:latin typeface="Century Gothic" pitchFamily="34" charset="0"/>
              </a:rPr>
              <a:t>Мала привреда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407295"/>
      </p:ext>
    </p:extLst>
  </p:cSld>
  <p:clrMapOvr>
    <a:masterClrMapping/>
  </p:clrMapOvr>
  <p:transition spd="slow" advTm="1000">
    <p:checke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29846" t="34795" r="20442" b="5751"/>
          <a:stretch>
            <a:fillRect/>
          </a:stretch>
        </p:blipFill>
        <p:spPr bwMode="auto">
          <a:xfrm>
            <a:off x="5730105" y="3176860"/>
            <a:ext cx="4783138" cy="3492500"/>
          </a:xfrm>
          <a:prstGeom prst="rect">
            <a:avLst/>
          </a:prstGeom>
          <a:noFill/>
          <a:ln w="38100">
            <a:solidFill>
              <a:srgbClr val="345C8D"/>
            </a:solidFill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60115" y="1556792"/>
            <a:ext cx="454025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r-Cyrl-CS" b="1" dirty="0">
                <a:latin typeface="Century Gothic" pitchFamily="34" charset="0"/>
              </a:rPr>
              <a:t>Западно урбано подручје града Бијељине</a:t>
            </a:r>
            <a:endParaRPr lang="sr-Latn-BA" b="1" dirty="0">
              <a:latin typeface="Century Gothic" pitchFamily="3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r-Cyrl-CS" b="1" dirty="0">
                <a:latin typeface="Century Gothic" pitchFamily="34" charset="0"/>
              </a:rPr>
              <a:t>Површина</a:t>
            </a:r>
            <a:r>
              <a:rPr lang="sr-Latn-BA" b="1" dirty="0">
                <a:latin typeface="Century Gothic" pitchFamily="34" charset="0"/>
              </a:rPr>
              <a:t> 95ha, 18ha </a:t>
            </a:r>
            <a:r>
              <a:rPr lang="sr-Cyrl-CS" b="1" dirty="0">
                <a:latin typeface="Century Gothic" pitchFamily="34" charset="0"/>
              </a:rPr>
              <a:t>је у власништву града Бијељина</a:t>
            </a:r>
            <a:endParaRPr lang="sr-Latn-BA" b="1" dirty="0">
              <a:latin typeface="Century Gothic" pitchFamily="3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r-Latn-BA" b="1" dirty="0">
                <a:latin typeface="Century Gothic" pitchFamily="34" charset="0"/>
              </a:rPr>
              <a:t>Greenfield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9438" y="1020217"/>
            <a:ext cx="7102475" cy="536575"/>
          </a:xfrm>
          <a:prstGeom prst="rect">
            <a:avLst/>
          </a:prstGeom>
        </p:spPr>
        <p:txBody>
          <a:bodyPr/>
          <a:lstStyle>
            <a:defPPr>
              <a:defRPr lang="sr-Latn-CS"/>
            </a:defPPr>
            <a:lvl1pPr algn="ctr"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3200" b="1">
                <a:solidFill>
                  <a:srgbClr val="F0B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r-Cyrl-CS" dirty="0" smtClean="0">
                <a:solidFill>
                  <a:srgbClr val="345C8D"/>
                </a:solidFill>
              </a:rPr>
              <a:t>ИНДУСТРИЈСКА ЗОНА 4</a:t>
            </a:r>
            <a:endParaRPr lang="en-US" dirty="0">
              <a:solidFill>
                <a:srgbClr val="345C8D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 l="33804" t="22406" r="26385" b="30466"/>
          <a:stretch>
            <a:fillRect/>
          </a:stretch>
        </p:blipFill>
        <p:spPr bwMode="auto">
          <a:xfrm>
            <a:off x="288107" y="3176860"/>
            <a:ext cx="4540250" cy="3492500"/>
          </a:xfrm>
          <a:prstGeom prst="rect">
            <a:avLst/>
          </a:prstGeom>
          <a:noFill/>
          <a:ln w="38100">
            <a:solidFill>
              <a:srgbClr val="345C8D"/>
            </a:solidFill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30105" y="1556792"/>
            <a:ext cx="47831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r-Cyrl-CS" b="1" dirty="0">
                <a:latin typeface="Century Gothic" pitchFamily="34" charset="0"/>
              </a:rPr>
              <a:t>Намјена:</a:t>
            </a:r>
            <a:endParaRPr lang="sr-Latn-BA" b="1" dirty="0">
              <a:latin typeface="Century Gothic" pitchFamily="34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sr-Cyrl-CS" b="1" dirty="0">
                <a:latin typeface="Century Gothic" pitchFamily="34" charset="0"/>
              </a:rPr>
              <a:t>Индустријско – производна зона</a:t>
            </a:r>
            <a:endParaRPr lang="sr-Latn-BA" b="1" dirty="0">
              <a:latin typeface="Century Gothic" pitchFamily="34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sr-Cyrl-CS" b="1" dirty="0">
                <a:latin typeface="Century Gothic" pitchFamily="34" charset="0"/>
              </a:rPr>
              <a:t>Лака индустрија</a:t>
            </a:r>
            <a:endParaRPr lang="sr-Latn-BA" b="1" dirty="0">
              <a:latin typeface="Century Gothic" pitchFamily="34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sr-Cyrl-CS" b="1" dirty="0">
                <a:latin typeface="Century Gothic" pitchFamily="34" charset="0"/>
              </a:rPr>
              <a:t>Мала привреда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35866"/>
      </p:ext>
    </p:extLst>
  </p:cSld>
  <p:clrMapOvr>
    <a:masterClrMapping/>
  </p:clrMapOvr>
  <p:transition spd="slow" advTm="1000">
    <p:checke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840835" y="6272132"/>
            <a:ext cx="39338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1000" dirty="0">
                <a:latin typeface="Century Gothic" pitchFamily="34" charset="0"/>
              </a:rPr>
              <a:t>*</a:t>
            </a:r>
            <a:r>
              <a:rPr lang="sr-Cyrl-CS" sz="1000" dirty="0">
                <a:latin typeface="Century Gothic" pitchFamily="34" charset="0"/>
              </a:rPr>
              <a:t>Стопа ПДВ : Србија 10% </a:t>
            </a:r>
            <a:r>
              <a:rPr lang="en-US" sz="1000" dirty="0">
                <a:latin typeface="Century Gothic" pitchFamily="34" charset="0"/>
              </a:rPr>
              <a:t>,</a:t>
            </a:r>
            <a:r>
              <a:rPr lang="sr-Cyrl-CS" sz="1000" dirty="0">
                <a:latin typeface="Century Gothic" pitchFamily="34" charset="0"/>
              </a:rPr>
              <a:t> 20%; Хрватска 5%,13%, 25%</a:t>
            </a:r>
          </a:p>
          <a:p>
            <a:r>
              <a:rPr lang="sr-Cyrl-CS" sz="1000" dirty="0">
                <a:latin typeface="Century Gothic" pitchFamily="34" charset="0"/>
              </a:rPr>
              <a:t>*Порез на доходак: Србија 10%, 15%, 20%; Хрватска од 12% до 40%</a:t>
            </a:r>
            <a:endParaRPr lang="en-US" sz="1000" dirty="0">
              <a:latin typeface="Century Gothic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540878826"/>
              </p:ext>
            </p:extLst>
          </p:nvPr>
        </p:nvGraphicFramePr>
        <p:xfrm>
          <a:off x="-10349" y="1124744"/>
          <a:ext cx="10768096" cy="506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6107804"/>
      </p:ext>
    </p:extLst>
  </p:cSld>
  <p:clrMapOvr>
    <a:masterClrMapping/>
  </p:clrMapOvr>
  <p:transition spd="slow" advTm="1000">
    <p:checke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6807" y="1009922"/>
            <a:ext cx="6027737" cy="534988"/>
          </a:xfrm>
          <a:prstGeom prst="rect">
            <a:avLst/>
          </a:prstGeom>
        </p:spPr>
        <p:txBody>
          <a:bodyPr/>
          <a:lstStyle>
            <a:defPPr>
              <a:defRPr lang="sr-Latn-CS"/>
            </a:defPPr>
            <a:lvl1pPr algn="ctr"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3200" b="1">
                <a:solidFill>
                  <a:srgbClr val="F0B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r-Cyrl-CS" dirty="0" smtClean="0">
                <a:solidFill>
                  <a:srgbClr val="345C8D"/>
                </a:solidFill>
              </a:rPr>
              <a:t>ПОДСТИЦАЈИ</a:t>
            </a:r>
            <a:endParaRPr lang="en-US" dirty="0">
              <a:solidFill>
                <a:srgbClr val="345C8D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864171" y="4766122"/>
            <a:ext cx="3538537" cy="1901825"/>
          </a:xfrm>
          <a:prstGeom prst="round2DiagRect">
            <a:avLst/>
          </a:prstGeom>
          <a:solidFill>
            <a:srgbClr val="2E75B6"/>
          </a:solidFill>
          <a:ln w="38100">
            <a:solidFill>
              <a:srgbClr val="345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Cyrl-CS" sz="2000" b="1" dirty="0">
                <a:latin typeface="Century Gothic" pitchFamily="34" charset="0"/>
              </a:rPr>
              <a:t>Плаћање земљишта у индустријским зонама у периоду од 60 мјесеци без камате</a:t>
            </a:r>
            <a:endParaRPr lang="sr-Latn-B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16521" y="1798910"/>
            <a:ext cx="10368309" cy="1852373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345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Cyrl-C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Levenim MT" pitchFamily="2" charset="-79"/>
              </a:rPr>
              <a:t>Прилагођени подстицајни програми за сваку појединачну инвестицију засновани на:</a:t>
            </a:r>
            <a:endParaRPr lang="bs-Latn-BA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cs typeface="Levenim MT" pitchFamily="2" charset="-79"/>
            </a:endParaRPr>
          </a:p>
          <a:p>
            <a:pPr algn="ctr" eaLnBrk="1" hangingPunct="1">
              <a:buFont typeface="Arial" charset="0"/>
              <a:buChar char="•"/>
              <a:defRPr/>
            </a:pPr>
            <a:r>
              <a:rPr lang="sr-Cyrl-C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Levenim MT" pitchFamily="2" charset="-79"/>
              </a:rPr>
              <a:t>величини инвестције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Levenim MT" pitchFamily="2" charset="-79"/>
              </a:rPr>
              <a:t>, </a:t>
            </a:r>
            <a:endParaRPr lang="bs-Latn-BA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cs typeface="Levenim MT" pitchFamily="2" charset="-79"/>
            </a:endParaRPr>
          </a:p>
          <a:p>
            <a:pPr algn="ctr" eaLnBrk="1" hangingPunct="1">
              <a:buFont typeface="Arial" charset="0"/>
              <a:buChar char="•"/>
              <a:defRPr/>
            </a:pPr>
            <a:r>
              <a:rPr lang="sr-Cyrl-C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Levenim MT" pitchFamily="2" charset="-79"/>
              </a:rPr>
              <a:t>броју радних мјеста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Levenim MT" pitchFamily="2" charset="-79"/>
              </a:rPr>
              <a:t>, </a:t>
            </a:r>
            <a:endParaRPr lang="bs-Latn-BA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cs typeface="Levenim MT" pitchFamily="2" charset="-79"/>
            </a:endParaRPr>
          </a:p>
          <a:p>
            <a:pPr algn="ctr" eaLnBrk="1" hangingPunct="1">
              <a:buFont typeface="Arial" charset="0"/>
              <a:buChar char="•"/>
              <a:defRPr/>
            </a:pPr>
            <a:r>
              <a:rPr lang="sr-Cyrl-C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Levenim MT" pitchFamily="2" charset="-79"/>
              </a:rPr>
              <a:t>вриједности радних мјеста</a:t>
            </a:r>
            <a:endParaRPr lang="bs-Latn-BA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cs typeface="Levenim MT" pitchFamily="2" charset="-79"/>
            </a:endParaRPr>
          </a:p>
          <a:p>
            <a:pPr algn="ctr" eaLnBrk="1" hangingPunct="1">
              <a:buFont typeface="Arial" charset="0"/>
              <a:buChar char="•"/>
              <a:defRPr/>
            </a:pPr>
            <a:r>
              <a:rPr lang="sr-Cyrl-C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Levenim MT" pitchFamily="2" charset="-79"/>
              </a:rPr>
              <a:t>да ли је инвестиција из приоритетног или подсектора</a:t>
            </a:r>
            <a:endParaRPr lang="bs-Latn-BA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6480795" y="4766122"/>
            <a:ext cx="3382963" cy="1901825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345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latin typeface="Century Gothic" pitchFamily="34" charset="0"/>
              </a:rPr>
              <a:t>70%</a:t>
            </a:r>
            <a:r>
              <a:rPr lang="bs-Latn-BA" sz="2000" b="1" dirty="0">
                <a:latin typeface="Century Gothic" pitchFamily="34" charset="0"/>
              </a:rPr>
              <a:t>-90%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sr-Cyrl-CS" sz="2000" b="1" dirty="0">
                <a:latin typeface="Century Gothic" pitchFamily="34" charset="0"/>
              </a:rPr>
              <a:t>смањење накнада и такси за производне објекте</a:t>
            </a:r>
            <a:endParaRPr lang="sr-Latn-BA" sz="2000" b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9556" y="3977721"/>
            <a:ext cx="52022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sz="2400" b="1" dirty="0">
                <a:solidFill>
                  <a:srgbClr val="345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ПРИМЈЕР ПОДСТИЦАЈА :</a:t>
            </a:r>
            <a:endParaRPr lang="bs-Latn-BA" sz="2400" b="1" dirty="0">
              <a:solidFill>
                <a:srgbClr val="345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9454"/>
      </p:ext>
    </p:extLst>
  </p:cSld>
  <p:clrMapOvr>
    <a:masterClrMapping/>
  </p:clrMapOvr>
  <p:transition spd="slow" advTm="1000">
    <p:checke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6807" y="980728"/>
            <a:ext cx="6027737" cy="534988"/>
          </a:xfrm>
          <a:prstGeom prst="rect">
            <a:avLst/>
          </a:prstGeom>
        </p:spPr>
        <p:txBody>
          <a:bodyPr/>
          <a:lstStyle>
            <a:defPPr>
              <a:defRPr lang="sr-Latn-CS"/>
            </a:defPPr>
            <a:lvl1pPr algn="ctr"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3200" b="1">
                <a:solidFill>
                  <a:srgbClr val="F0B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r-Cyrl-CS" dirty="0" smtClean="0">
                <a:solidFill>
                  <a:srgbClr val="345C8D"/>
                </a:solidFill>
              </a:rPr>
              <a:t>П</a:t>
            </a:r>
            <a:r>
              <a:rPr lang="sr-Cyrl-RS" dirty="0" smtClean="0">
                <a:solidFill>
                  <a:srgbClr val="345C8D"/>
                </a:solidFill>
              </a:rPr>
              <a:t>РИВРЕДНИ САВЈЕТ ГРАДА БИЈЕЉИНА</a:t>
            </a:r>
            <a:endParaRPr lang="en-US" dirty="0">
              <a:solidFill>
                <a:srgbClr val="345C8D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75733" y="4725144"/>
            <a:ext cx="4711355" cy="1901825"/>
          </a:xfrm>
          <a:prstGeom prst="round2DiagRect">
            <a:avLst/>
          </a:prstGeom>
          <a:solidFill>
            <a:srgbClr val="2E75B6"/>
          </a:solidFill>
          <a:ln w="38100">
            <a:solidFill>
              <a:srgbClr val="345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sr-Cyrl-RS" sz="2000" dirty="0" smtClean="0"/>
              <a:t>-</a:t>
            </a:r>
            <a:r>
              <a:rPr lang="hr-HR" sz="2000" dirty="0" smtClean="0"/>
              <a:t>Редовно </a:t>
            </a:r>
            <a:r>
              <a:rPr lang="hr-HR" sz="2000" dirty="0"/>
              <a:t>међусобно информисање јавног и приватног </a:t>
            </a:r>
            <a:r>
              <a:rPr lang="hr-HR" sz="2000" dirty="0" smtClean="0"/>
              <a:t>сектора</a:t>
            </a:r>
            <a:endParaRPr lang="sr-Cyrl-RS" sz="2000" dirty="0" smtClean="0"/>
          </a:p>
          <a:p>
            <a:pPr eaLnBrk="1" hangingPunct="1">
              <a:defRPr/>
            </a:pPr>
            <a:r>
              <a:rPr lang="sr-Cyrl-RS" sz="2000" dirty="0"/>
              <a:t>-</a:t>
            </a:r>
            <a:r>
              <a:rPr lang="hr-HR" sz="2000" dirty="0" smtClean="0"/>
              <a:t>Предлагање </a:t>
            </a:r>
            <a:r>
              <a:rPr lang="hr-HR" sz="2000" dirty="0"/>
              <a:t>мјера за развој заједнице и унапређење </a:t>
            </a:r>
            <a:r>
              <a:rPr lang="hr-HR" sz="2000" dirty="0" smtClean="0"/>
              <a:t>конкурентност</a:t>
            </a:r>
            <a:r>
              <a:rPr lang="sr-Cyrl-RS" sz="2000" dirty="0"/>
              <a:t>и</a:t>
            </a:r>
            <a:r>
              <a:rPr lang="hr-HR" sz="2000" dirty="0" smtClean="0"/>
              <a:t> </a:t>
            </a:r>
            <a:r>
              <a:rPr lang="hr-HR" sz="2000" dirty="0"/>
              <a:t>и </a:t>
            </a:r>
            <a:r>
              <a:rPr lang="sr-Cyrl-CS" sz="2000" dirty="0"/>
              <a:t>привреде </a:t>
            </a:r>
            <a:r>
              <a:rPr lang="hr-HR" sz="2000" dirty="0"/>
              <a:t>и </a:t>
            </a:r>
            <a:r>
              <a:rPr lang="sr-Cyrl-CS" sz="2000" dirty="0"/>
              <a:t>градске </a:t>
            </a:r>
            <a:r>
              <a:rPr lang="hr-HR" sz="2000" dirty="0"/>
              <a:t>пословне климе</a:t>
            </a:r>
            <a:endParaRPr lang="sr-Latn-B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324533" y="1916832"/>
            <a:ext cx="10152285" cy="200660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345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r-Cyrl-RS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cs typeface="Levenim MT" pitchFamily="2" charset="-79"/>
            </a:endParaRPr>
          </a:p>
          <a:p>
            <a:pPr algn="ctr" eaLnBrk="1" hangingPunct="1">
              <a:defRPr/>
            </a:pPr>
            <a:endParaRPr lang="sr-Cyrl-RS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cs typeface="Levenim MT" pitchFamily="2" charset="-79"/>
            </a:endParaRPr>
          </a:p>
          <a:p>
            <a:pPr algn="ctr" eaLnBrk="1" hangingPunct="1">
              <a:defRPr/>
            </a:pPr>
            <a:endParaRPr lang="sr-Cyrl-R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cs typeface="Levenim MT" pitchFamily="2" charset="-79"/>
            </a:endParaRPr>
          </a:p>
          <a:p>
            <a:pPr algn="ctr" eaLnBrk="1" hangingPunct="1">
              <a:defRPr/>
            </a:pPr>
            <a:endParaRPr lang="sr-Cyrl-RS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cs typeface="Levenim MT" pitchFamily="2" charset="-79"/>
            </a:endParaRPr>
          </a:p>
          <a:p>
            <a:pPr algn="ctr" eaLnBrk="1" hangingPunct="1">
              <a:defRPr/>
            </a:pPr>
            <a:r>
              <a:rPr lang="sr-Cyrl-R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Levenim MT" pitchFamily="2" charset="-79"/>
              </a:rPr>
              <a:t>СТАЛНИ САВЈЕТОДАВНИ ОДБОР ЗА ЕКОНОМСКА ПИТАЊА САСТАВЉЕН ОД ПРЕДСТАВНИКА ГРАДСКЕ УПРАВЕ И ЛОКАЛНИХ ПРИВРЕДНИКА</a:t>
            </a:r>
          </a:p>
          <a:p>
            <a:pPr algn="ctr" eaLnBrk="1" hangingPunct="1">
              <a:defRPr/>
            </a:pPr>
            <a:endParaRPr lang="sr-Cyrl-R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cs typeface="Levenim MT" pitchFamily="2" charset="-79"/>
            </a:endParaRPr>
          </a:p>
          <a:p>
            <a:pPr algn="ctr" eaLnBrk="1" hangingPunct="1">
              <a:defRPr/>
            </a:pPr>
            <a:r>
              <a:rPr lang="sr-Cyrl-R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Levenim MT" pitchFamily="2" charset="-79"/>
              </a:rPr>
              <a:t>ОСНОВНИ ЦИЉ САВЈЕТА ЈЕ СТВАРАЊЕ БОЉЕГ ПОСЛОВНОГ АМБИЈЕНТА НА ПОДРУЧЈУ ГРАДА БИЈЕЉИНА</a:t>
            </a:r>
          </a:p>
          <a:p>
            <a:pPr algn="ctr" eaLnBrk="1" hangingPunct="1">
              <a:defRPr/>
            </a:pPr>
            <a:endParaRPr lang="sr-Cyrl-RS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cs typeface="Levenim MT" pitchFamily="2" charset="-79"/>
            </a:endParaRPr>
          </a:p>
          <a:p>
            <a:pPr eaLnBrk="1" hangingPunct="1">
              <a:defRPr/>
            </a:pPr>
            <a:endParaRPr lang="sr-Cyrl-R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cs typeface="Levenim MT" pitchFamily="2" charset="-79"/>
            </a:endParaRPr>
          </a:p>
          <a:p>
            <a:pPr eaLnBrk="1" hangingPunct="1">
              <a:defRPr/>
            </a:pPr>
            <a:endParaRPr lang="sr-Cyrl-RS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cs typeface="Levenim MT" pitchFamily="2" charset="-79"/>
            </a:endParaRPr>
          </a:p>
          <a:p>
            <a:pPr eaLnBrk="1" hangingPunct="1">
              <a:defRPr/>
            </a:pPr>
            <a:endParaRPr lang="bs-Latn-BA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5828048" y="4738395"/>
            <a:ext cx="4685195" cy="1901825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345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sr-Cyrl-RS" sz="2000" dirty="0" smtClean="0"/>
              <a:t>-</a:t>
            </a:r>
            <a:r>
              <a:rPr lang="hr-HR" sz="2000" dirty="0" smtClean="0"/>
              <a:t>Расправа </a:t>
            </a:r>
            <a:r>
              <a:rPr lang="hr-HR" sz="2000" dirty="0"/>
              <a:t>о мјерама и иницијативама </a:t>
            </a:r>
            <a:r>
              <a:rPr lang="sr-Cyrl-CS" sz="2000" dirty="0"/>
              <a:t>привредног </a:t>
            </a:r>
            <a:r>
              <a:rPr lang="hr-HR" sz="2000" dirty="0"/>
              <a:t>сектора које се тичу виших </a:t>
            </a:r>
            <a:r>
              <a:rPr lang="sr-Cyrl-CS" sz="2000" dirty="0"/>
              <a:t>нивоа </a:t>
            </a:r>
            <a:r>
              <a:rPr lang="hr-HR" sz="2000" dirty="0" smtClean="0"/>
              <a:t>власти</a:t>
            </a:r>
            <a:endParaRPr lang="sr-Cyrl-RS" sz="2000" dirty="0" smtClean="0"/>
          </a:p>
          <a:p>
            <a:pPr eaLnBrk="1" hangingPunct="1">
              <a:defRPr/>
            </a:pPr>
            <a:r>
              <a:rPr lang="sr-Cyrl-RS" sz="2000" dirty="0"/>
              <a:t>-</a:t>
            </a:r>
            <a:r>
              <a:rPr lang="hr-HR" sz="2000" dirty="0" smtClean="0"/>
              <a:t>Разматрање </a:t>
            </a:r>
            <a:r>
              <a:rPr lang="hr-HR" sz="2000" dirty="0"/>
              <a:t>иницијатива за партнерске пројекте и њихова имплементација</a:t>
            </a:r>
            <a:endParaRPr lang="sr-Latn-BA" sz="2000" b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9557" y="4119166"/>
            <a:ext cx="52022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RS" sz="2400" b="1" dirty="0" smtClean="0">
                <a:solidFill>
                  <a:srgbClr val="345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ЗАДАЦИ САВЈЕТА</a:t>
            </a:r>
            <a:r>
              <a:rPr lang="sr-Cyrl-CS" sz="2400" b="1" dirty="0" smtClean="0">
                <a:solidFill>
                  <a:srgbClr val="345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</a:t>
            </a:r>
            <a:endParaRPr lang="bs-Latn-BA" sz="2400" b="1" dirty="0">
              <a:solidFill>
                <a:srgbClr val="345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186090"/>
      </p:ext>
    </p:extLst>
  </p:cSld>
  <p:clrMapOvr>
    <a:masterClrMapping/>
  </p:clrMapOvr>
  <p:transition spd="slow" advTm="1000"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849438" y="1124744"/>
            <a:ext cx="7102475" cy="5857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sr-Latn-CS"/>
            </a:defPPr>
            <a:lvl1pPr algn="ctr" eaLnBrk="1" hangingPunct="1">
              <a:defRPr sz="2800" b="1">
                <a:solidFill>
                  <a:srgbClr val="F0B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sr-Cyrl-CS" altLang="en-US" sz="3200" dirty="0" smtClean="0">
                <a:solidFill>
                  <a:srgbClr val="345C8D"/>
                </a:solidFill>
              </a:rPr>
              <a:t>САОБРАЋАЈ</a:t>
            </a:r>
            <a:r>
              <a:rPr lang="sr-Latn-CS" altLang="en-US" sz="3200" dirty="0" smtClean="0">
                <a:solidFill>
                  <a:srgbClr val="345C8D"/>
                </a:solidFill>
              </a:rPr>
              <a:t> </a:t>
            </a:r>
            <a:endParaRPr lang="en-US" altLang="en-US" sz="3200" dirty="0" smtClean="0">
              <a:solidFill>
                <a:srgbClr val="345C8D"/>
              </a:solidFill>
            </a:endParaRPr>
          </a:p>
        </p:txBody>
      </p:sp>
      <p:pic>
        <p:nvPicPr>
          <p:cNvPr id="6" name="Picture 5" descr="airport logo2_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4627" y="2204864"/>
            <a:ext cx="746760" cy="746760"/>
          </a:xfrm>
          <a:prstGeom prst="ellipse">
            <a:avLst/>
          </a:prstGeom>
          <a:ln w="63500" cap="rnd">
            <a:solidFill>
              <a:srgbClr val="345C8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river port of volgograd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252050" y="2204864"/>
            <a:ext cx="746760" cy="746760"/>
          </a:xfrm>
          <a:prstGeom prst="ellipse">
            <a:avLst/>
          </a:prstGeom>
          <a:ln w="63500" cap="rnd">
            <a:solidFill>
              <a:srgbClr val="345C8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9769821"/>
              </p:ext>
            </p:extLst>
          </p:nvPr>
        </p:nvGraphicFramePr>
        <p:xfrm>
          <a:off x="603325" y="3497733"/>
          <a:ext cx="4005262" cy="303371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127795"/>
                <a:gridCol w="1877467"/>
              </a:tblGrid>
              <a:tr h="640224"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entury Gothic" panose="020B0502020202020204" pitchFamily="34" charset="0"/>
                        </a:rPr>
                        <a:t>Најближи</a:t>
                      </a:r>
                      <a:r>
                        <a:rPr lang="sr-Cyrl-CS" sz="1800" baseline="0" dirty="0" smtClean="0">
                          <a:latin typeface="Century Gothic" panose="020B0502020202020204" pitchFamily="34" charset="0"/>
                        </a:rPr>
                        <a:t> аеродроми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91424" marR="91424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800" dirty="0" smtClean="0">
                          <a:latin typeface="Century Gothic" panose="020B0502020202020204" pitchFamily="34" charset="0"/>
                        </a:rPr>
                        <a:t>km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91424" marR="91424" marT="45741" marB="45741"/>
                </a:tc>
              </a:tr>
              <a:tr h="371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800" dirty="0" smtClean="0">
                          <a:latin typeface="Century Gothic" panose="020B0502020202020204" pitchFamily="34" charset="0"/>
                        </a:rPr>
                        <a:t>Тузла</a:t>
                      </a:r>
                      <a:r>
                        <a:rPr lang="sr-Cyrl-CS" sz="1800" baseline="0" dirty="0" smtClean="0">
                          <a:latin typeface="Century Gothic" panose="020B0502020202020204" pitchFamily="34" charset="0"/>
                        </a:rPr>
                        <a:t> (БиХ)</a:t>
                      </a:r>
                      <a:endParaRPr lang="en-US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91424" marR="91424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800" dirty="0" smtClean="0">
                          <a:latin typeface="Century Gothic" panose="020B0502020202020204" pitchFamily="34" charset="0"/>
                        </a:rPr>
                        <a:t>70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91424" marR="91424" marT="45741" marB="45741"/>
                </a:tc>
              </a:tr>
              <a:tr h="640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800" dirty="0" smtClean="0">
                          <a:latin typeface="Century Gothic" panose="020B0502020202020204" pitchFamily="34" charset="0"/>
                        </a:rPr>
                        <a:t>Београд</a:t>
                      </a:r>
                      <a:r>
                        <a:rPr lang="sr-Cyrl-CS" sz="1800" baseline="0" dirty="0" smtClean="0">
                          <a:latin typeface="Century Gothic" panose="020B0502020202020204" pitchFamily="34" charset="0"/>
                        </a:rPr>
                        <a:t> (Србија)</a:t>
                      </a:r>
                      <a:endParaRPr lang="en-US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91424" marR="91424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800" dirty="0" smtClean="0">
                          <a:latin typeface="Century Gothic" panose="020B0502020202020204" pitchFamily="34" charset="0"/>
                        </a:rPr>
                        <a:t>122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91424" marR="91424" marT="45741" marB="45741"/>
                </a:tc>
              </a:tr>
              <a:tr h="371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800" dirty="0" smtClean="0">
                          <a:latin typeface="Century Gothic" panose="020B0502020202020204" pitchFamily="34" charset="0"/>
                        </a:rPr>
                        <a:t>Сарајево</a:t>
                      </a:r>
                      <a:r>
                        <a:rPr lang="sr-Cyrl-CS" sz="1800" baseline="0" dirty="0" smtClean="0">
                          <a:latin typeface="Century Gothic" panose="020B0502020202020204" pitchFamily="34" charset="0"/>
                        </a:rPr>
                        <a:t> (БиХ)</a:t>
                      </a:r>
                      <a:endParaRPr lang="bs-Latn-BA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91424" marR="91424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800" dirty="0" smtClean="0">
                          <a:latin typeface="Century Gothic" panose="020B0502020202020204" pitchFamily="34" charset="0"/>
                        </a:rPr>
                        <a:t>194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91424" marR="91424" marT="45741" marB="45741"/>
                </a:tc>
              </a:tr>
              <a:tr h="371014"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entury Gothic" panose="020B0502020202020204" pitchFamily="34" charset="0"/>
                        </a:rPr>
                        <a:t>Бања</a:t>
                      </a:r>
                      <a:r>
                        <a:rPr lang="sr-Cyrl-CS" sz="1800" baseline="0" dirty="0" smtClean="0">
                          <a:latin typeface="Century Gothic" panose="020B0502020202020204" pitchFamily="34" charset="0"/>
                        </a:rPr>
                        <a:t> Лука (БиХ)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91424" marR="91424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800" dirty="0" smtClean="0">
                          <a:latin typeface="Century Gothic" panose="020B0502020202020204" pitchFamily="34" charset="0"/>
                        </a:rPr>
                        <a:t>228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91424" marR="91424" marT="45741" marB="45741"/>
                </a:tc>
              </a:tr>
              <a:tr h="640224"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entury Gothic" panose="020B0502020202020204" pitchFamily="34" charset="0"/>
                        </a:rPr>
                        <a:t>Загреб</a:t>
                      </a:r>
                      <a:r>
                        <a:rPr lang="sr-Cyrl-CS" sz="1800" baseline="0" dirty="0" smtClean="0">
                          <a:latin typeface="Century Gothic" panose="020B0502020202020204" pitchFamily="34" charset="0"/>
                        </a:rPr>
                        <a:t> (Хрватска)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91424" marR="91424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800" dirty="0" smtClean="0">
                          <a:latin typeface="Century Gothic" panose="020B0502020202020204" pitchFamily="34" charset="0"/>
                        </a:rPr>
                        <a:t>322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91424" marR="91424" marT="45741" marB="45741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2817614"/>
              </p:ext>
            </p:extLst>
          </p:nvPr>
        </p:nvGraphicFramePr>
        <p:xfrm>
          <a:off x="5112643" y="3480271"/>
          <a:ext cx="5195888" cy="212407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178490"/>
                <a:gridCol w="2017398"/>
              </a:tblGrid>
              <a:tr h="370951"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entury Gothic" panose="020B0502020202020204" pitchFamily="34" charset="0"/>
                        </a:rPr>
                        <a:t>Најближе</a:t>
                      </a:r>
                      <a:r>
                        <a:rPr lang="sr-Cyrl-CS" sz="1800" baseline="0" dirty="0" smtClean="0">
                          <a:latin typeface="Century Gothic" panose="020B0502020202020204" pitchFamily="34" charset="0"/>
                        </a:rPr>
                        <a:t> луке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800" dirty="0" smtClean="0">
                          <a:latin typeface="Century Gothic" panose="020B0502020202020204" pitchFamily="34" charset="0"/>
                        </a:rPr>
                        <a:t>km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91436" marR="91436" marT="45734" marB="45734"/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entury Gothic" panose="020B0502020202020204" pitchFamily="34" charset="0"/>
                        </a:rPr>
                        <a:t>Брчко</a:t>
                      </a:r>
                      <a:r>
                        <a:rPr lang="sr-Cyrl-CS" sz="1800" baseline="0" dirty="0" smtClean="0">
                          <a:latin typeface="Century Gothic" panose="020B0502020202020204" pitchFamily="34" charset="0"/>
                        </a:rPr>
                        <a:t> (БиХ)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800" dirty="0" smtClean="0">
                          <a:latin typeface="Century Gothic" panose="020B0502020202020204" pitchFamily="34" charset="0"/>
                        </a:rPr>
                        <a:t>40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91436" marR="91436" marT="45734" marB="45734"/>
                </a:tc>
              </a:tr>
              <a:tr h="640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800" dirty="0" smtClean="0">
                          <a:latin typeface="Century Gothic" panose="020B0502020202020204" pitchFamily="34" charset="0"/>
                        </a:rPr>
                        <a:t>Сремска</a:t>
                      </a:r>
                      <a:r>
                        <a:rPr lang="sr-Cyrl-CS" sz="1800" baseline="0" dirty="0" smtClean="0">
                          <a:latin typeface="Century Gothic" panose="020B0502020202020204" pitchFamily="34" charset="0"/>
                        </a:rPr>
                        <a:t> Митровица (Србија)</a:t>
                      </a:r>
                      <a:endParaRPr lang="en-US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800" dirty="0" smtClean="0">
                          <a:latin typeface="Century Gothic" panose="020B0502020202020204" pitchFamily="34" charset="0"/>
                        </a:rPr>
                        <a:t>70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91436" marR="91436" marT="45734" marB="45734"/>
                </a:tc>
              </a:tr>
              <a:tr h="370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800" dirty="0" smtClean="0">
                          <a:latin typeface="Century Gothic" panose="020B0502020202020204" pitchFamily="34" charset="0"/>
                        </a:rPr>
                        <a:t>Београд(Србија)</a:t>
                      </a:r>
                      <a:endParaRPr lang="en-US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800" dirty="0" smtClean="0">
                          <a:latin typeface="Century Gothic" panose="020B0502020202020204" pitchFamily="34" charset="0"/>
                        </a:rPr>
                        <a:t>122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91436" marR="91436" marT="45734" marB="45734"/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entury Gothic" panose="020B0502020202020204" pitchFamily="34" charset="0"/>
                        </a:rPr>
                        <a:t>Сплит</a:t>
                      </a:r>
                      <a:r>
                        <a:rPr lang="sr-Cyrl-CS" sz="1800" baseline="0" dirty="0" smtClean="0">
                          <a:latin typeface="Century Gothic" panose="020B0502020202020204" pitchFamily="34" charset="0"/>
                        </a:rPr>
                        <a:t> (Хрватска)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800" dirty="0" smtClean="0">
                          <a:latin typeface="Century Gothic" panose="020B0502020202020204" pitchFamily="34" charset="0"/>
                        </a:rPr>
                        <a:t>445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marL="91436" marR="91436" marT="45734" marB="45734"/>
                </a:tc>
              </a:tr>
            </a:tbl>
          </a:graphicData>
        </a:graphic>
      </p:graphicFrame>
    </p:spTree>
  </p:cSld>
  <p:clrMapOvr>
    <a:masterClrMapping/>
  </p:clrMapOvr>
  <p:transition spd="slow" advTm="1000">
    <p:checke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46723" y="1836688"/>
            <a:ext cx="7086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sr-Latn-CS"/>
            </a:defPPr>
            <a:lvl1pPr algn="ctr">
              <a:defRPr sz="3200" b="1">
                <a:solidFill>
                  <a:srgbClr val="F0B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eaLnBrk="1" hangingPunct="1">
              <a:defRPr/>
            </a:pPr>
            <a:r>
              <a:rPr lang="sr-Cyrl-CS" dirty="0" smtClean="0">
                <a:solidFill>
                  <a:srgbClr val="345C8D"/>
                </a:solidFill>
              </a:rPr>
              <a:t>ПРИРОДНИ РЕСУРСИ</a:t>
            </a:r>
            <a:endParaRPr lang="en-US" dirty="0">
              <a:solidFill>
                <a:srgbClr val="345C8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488" y="4725144"/>
            <a:ext cx="52551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sr-Cyrl-C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imes New Roman" pitchFamily="18" charset="0"/>
              </a:rPr>
              <a:t>Пољопривредно земљиште</a:t>
            </a:r>
            <a:endParaRPr lang="sr-Latn-CS" sz="2000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sr-Cyrl-C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imes New Roman" pitchFamily="18" charset="0"/>
              </a:rPr>
              <a:t>Геотермални извори у Дворовима на дубини од</a:t>
            </a:r>
            <a:r>
              <a:rPr lang="bs-Latn-BA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imes New Roman" pitchFamily="18" charset="0"/>
              </a:rPr>
              <a:t>1350 m, </a:t>
            </a:r>
            <a:r>
              <a:rPr lang="sr-Cyrl-C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imes New Roman" pitchFamily="18" charset="0"/>
              </a:rPr>
              <a:t>температура термалне воде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imes New Roman" pitchFamily="18" charset="0"/>
              </a:rPr>
              <a:t>75 'C, </a:t>
            </a:r>
            <a:r>
              <a:rPr lang="sr-Cyrl-C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imes New Roman" pitchFamily="18" charset="0"/>
              </a:rPr>
              <a:t>са капацитетом од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imes New Roman" pitchFamily="18" charset="0"/>
              </a:rPr>
              <a:t> 7.5 l / sec</a:t>
            </a:r>
            <a:endParaRPr lang="sr-Latn-CS" sz="2000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sr-Cyrl-C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imes New Roman" pitchFamily="18" charset="0"/>
              </a:rPr>
              <a:t>Вода за пиће</a:t>
            </a:r>
            <a:endParaRPr lang="sr-Latn-CS" sz="2000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sr-Cyrl-C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imes New Roman" pitchFamily="18" charset="0"/>
              </a:rPr>
              <a:t>Каолин глина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8" name="Picture 14" descr="ravnica31220080929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1088628"/>
            <a:ext cx="4541837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6" descr="IMG_223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0715" y="3184525"/>
            <a:ext cx="484505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08125770"/>
      </p:ext>
    </p:extLst>
  </p:cSld>
  <p:clrMapOvr>
    <a:masterClrMapping/>
  </p:clrMapOvr>
  <p:transition spd="slow" advTm="1000">
    <p:checke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85619" y="1185173"/>
            <a:ext cx="4938712" cy="5857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Cyrl-CS" sz="3200" b="1" dirty="0">
                <a:solidFill>
                  <a:srgbClr val="345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ПОВРШИНСКЕ ВОДЕ</a:t>
            </a:r>
            <a:endParaRPr lang="en-US" sz="3200" b="1" dirty="0">
              <a:solidFill>
                <a:srgbClr val="345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Picture 2" descr="http://www.abrasmedia.info/sites/default/files/field/image/Drina-bijeljina-bistrobih_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191" y="1125016"/>
            <a:ext cx="4982468" cy="317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http://ekulturars.com/files/Gromizelj%20Laketica_vir%5B1%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2473" y="3324295"/>
            <a:ext cx="491966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234" y="4300061"/>
            <a:ext cx="563247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/>
            <a:r>
              <a:rPr lang="sr-Cyrl-CS" b="1" dirty="0">
                <a:latin typeface="Century Gothic" pitchFamily="34" charset="0"/>
              </a:rPr>
              <a:t>У Громижељу је откривена ријетка врста рибе </a:t>
            </a:r>
            <a:r>
              <a:rPr lang="en-US" b="1" i="1" dirty="0">
                <a:latin typeface="Century Gothic" pitchFamily="34" charset="0"/>
              </a:rPr>
              <a:t>Umbra </a:t>
            </a:r>
            <a:r>
              <a:rPr lang="en-US" b="1" i="1" dirty="0" err="1">
                <a:latin typeface="Century Gothic" pitchFamily="34" charset="0"/>
              </a:rPr>
              <a:t>krameri</a:t>
            </a:r>
            <a:r>
              <a:rPr lang="sr-Cyrl-CS" b="1" i="1" dirty="0">
                <a:latin typeface="Century Gothic" pitchFamily="34" charset="0"/>
              </a:rPr>
              <a:t> ( мргуда ). Она се може пронаћи на само неколико мјеста у </a:t>
            </a:r>
            <a:r>
              <a:rPr lang="sr-Cyrl-CS" b="1" i="1" dirty="0" smtClean="0">
                <a:latin typeface="Century Gothic" pitchFamily="34" charset="0"/>
              </a:rPr>
              <a:t>Европи</a:t>
            </a:r>
            <a:endParaRPr lang="bs-Latn-BA" b="1" dirty="0">
              <a:latin typeface="Century Gothic" pitchFamily="34" charset="0"/>
            </a:endParaRPr>
          </a:p>
          <a:p>
            <a:pPr marL="285750" indent="-285750"/>
            <a:r>
              <a:rPr lang="sr-Cyrl-CS" b="1" dirty="0">
                <a:latin typeface="Century Gothic" pitchFamily="34" charset="0"/>
              </a:rPr>
              <a:t>Громижељ је такође станиште за многе животињске и биљне врсте које се налазе на црвеној листи угрожених врста, од којих неки воде порекло још из времена Панонског мора.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400675" y="1929011"/>
            <a:ext cx="5308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sr-Cyrl-CS" b="1" dirty="0">
                <a:latin typeface="Century Gothic" pitchFamily="34" charset="0"/>
              </a:rPr>
              <a:t>Град Бијељина је кружен ријекама Сава </a:t>
            </a:r>
            <a:r>
              <a:rPr lang="en-US" b="1" dirty="0">
                <a:latin typeface="Century Gothic" pitchFamily="34" charset="0"/>
              </a:rPr>
              <a:t>(31 km) </a:t>
            </a:r>
            <a:r>
              <a:rPr lang="sr-Cyrl-CS" b="1" dirty="0">
                <a:latin typeface="Century Gothic" pitchFamily="34" charset="0"/>
              </a:rPr>
              <a:t>и Дрина</a:t>
            </a:r>
            <a:r>
              <a:rPr lang="en-US" b="1" dirty="0">
                <a:latin typeface="Century Gothic" pitchFamily="34" charset="0"/>
              </a:rPr>
              <a:t> (63 km). </a:t>
            </a:r>
            <a:r>
              <a:rPr lang="sr-Cyrl-CS" b="1" dirty="0">
                <a:latin typeface="Century Gothic" pitchFamily="34" charset="0"/>
              </a:rPr>
              <a:t>Ове две ријеке су богате пијеском и шљунком.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936858"/>
      </p:ext>
    </p:extLst>
  </p:cSld>
  <p:clrMapOvr>
    <a:masterClrMapping/>
  </p:clrMapOvr>
  <p:transition spd="slow" advTm="1000">
    <p:checke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9438" y="972592"/>
            <a:ext cx="71024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sr-Latn-CS"/>
            </a:defPPr>
            <a:lvl1pPr algn="ctr" eaLnBrk="1" hangingPunct="1">
              <a:defRPr sz="3200" b="1">
                <a:solidFill>
                  <a:srgbClr val="F0B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sr-Cyrl-CS" dirty="0" smtClean="0">
                <a:solidFill>
                  <a:srgbClr val="345C8D"/>
                </a:solidFill>
              </a:rPr>
              <a:t>КВАЛИТЕТ ЖИВОТА</a:t>
            </a:r>
            <a:endParaRPr lang="en-US" dirty="0">
              <a:solidFill>
                <a:srgbClr val="345C8D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16099" y="1571625"/>
            <a:ext cx="100901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endParaRPr lang="sr-Latn-CS" b="1">
              <a:latin typeface="Century Gothic" pitchFamily="34" charset="0"/>
            </a:endParaRPr>
          </a:p>
          <a:p>
            <a:pPr algn="just" eaLnBrk="1" hangingPunct="1"/>
            <a:r>
              <a:rPr lang="sr-Cyrl-CS" b="1">
                <a:latin typeface="Century Gothic" pitchFamily="34" charset="0"/>
              </a:rPr>
              <a:t>Културни и умјетнички догађаји</a:t>
            </a:r>
            <a:endParaRPr lang="bs-Latn-BA" b="1">
              <a:latin typeface="Century Gothic" pitchFamily="34" charset="0"/>
            </a:endParaRPr>
          </a:p>
          <a:p>
            <a:pPr algn="just" eaLnBrk="1" hangingPunct="1"/>
            <a:endParaRPr lang="en-US" b="1">
              <a:latin typeface="Century Gothic" pitchFamily="34" charset="0"/>
            </a:endParaRPr>
          </a:p>
          <a:p>
            <a:pPr algn="just" eaLnBrk="1" hangingPunct="1"/>
            <a:r>
              <a:rPr lang="sr-Cyrl-CS" b="1">
                <a:latin typeface="Century Gothic" pitchFamily="34" charset="0"/>
              </a:rPr>
              <a:t>Регионална болница и развијена мрежа приватних здравствених институција</a:t>
            </a:r>
            <a:endParaRPr lang="bs-Latn-BA"/>
          </a:p>
          <a:p>
            <a:pPr eaLnBrk="1" hangingPunct="1"/>
            <a:endParaRPr lang="bs-Latn-BA"/>
          </a:p>
        </p:txBody>
      </p:sp>
      <p:pic>
        <p:nvPicPr>
          <p:cNvPr id="9" name="Picture 4" descr="http://www.rtvbn.com/slike/original/32231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7112" y="3106738"/>
            <a:ext cx="4802187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www.novosti.rs/upload/images/2013//07/02n/reg-bijeljina-boln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99" y="3106738"/>
            <a:ext cx="462438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94559060"/>
      </p:ext>
    </p:extLst>
  </p:cSld>
  <p:clrMapOvr>
    <a:masterClrMapping/>
  </p:clrMapOvr>
  <p:transition spd="slow" advTm="1000">
    <p:checke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060950" y="1699145"/>
            <a:ext cx="5596309" cy="17954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sr-Cyrl-CS" b="1" dirty="0">
                <a:latin typeface="Century Gothic" pitchFamily="34" charset="0"/>
              </a:rPr>
              <a:t>Здравствено рекреативни центар “Бања Дворови”</a:t>
            </a:r>
            <a:endParaRPr lang="sr-Latn-CS" b="1" dirty="0">
              <a:latin typeface="Century Gothic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sr-Cyrl-CS" b="1" dirty="0">
                <a:latin typeface="Century Gothic" pitchFamily="34" charset="0"/>
              </a:rPr>
              <a:t>Јединствени природни ресурс – топла вода ( 75 степени)</a:t>
            </a:r>
            <a:endParaRPr lang="bs-Latn-BA" b="1" dirty="0">
              <a:latin typeface="Century Gothic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sr-Cyrl-CS" b="1" dirty="0">
                <a:latin typeface="Century Gothic" pitchFamily="34" charset="0"/>
              </a:rPr>
              <a:t>У склопу бањског центра налазе се хотел, пет базена на отвореном, здравствени центар, ресторан, парк и спортска игралишта.</a:t>
            </a:r>
            <a:endParaRPr lang="sr-Latn-CS" b="1" dirty="0">
              <a:latin typeface="Century Gothic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en-US" b="1" dirty="0">
              <a:latin typeface="Century Gothic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392563" y="1114945"/>
            <a:ext cx="713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sr-Latn-CS"/>
            </a:defPPr>
            <a:lvl1pPr algn="ctr" eaLnBrk="1" hangingPunct="1">
              <a:defRPr sz="3200" b="1">
                <a:solidFill>
                  <a:srgbClr val="F0B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sr-Cyrl-CS" altLang="en-US" dirty="0" smtClean="0"/>
              <a:t>КВАЛИТЕТ ЖИВОТА</a:t>
            </a:r>
            <a:endParaRPr lang="bs-Latn-BA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1450" y="4816995"/>
            <a:ext cx="30940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sr-Cyrl-CS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Етно село “Станишићи”</a:t>
            </a:r>
            <a:endParaRPr lang="bs-Latn-BA"/>
          </a:p>
        </p:txBody>
      </p:sp>
      <p:pic>
        <p:nvPicPr>
          <p:cNvPr id="8" name="Picture 6" descr="popust-kupon-polacene-etno selo-stanisici-travellino.jpg (1600×120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2763" y="3494608"/>
            <a:ext cx="4420121" cy="3174752"/>
          </a:xfrm>
          <a:prstGeom prst="rect">
            <a:avLst/>
          </a:prstGeom>
          <a:noFill/>
          <a:ln w="38100">
            <a:solidFill>
              <a:srgbClr val="345C8D"/>
            </a:solidFill>
            <a:miter lim="800000"/>
            <a:headEnd/>
            <a:tailEnd/>
          </a:ln>
        </p:spPr>
      </p:pic>
      <p:pic>
        <p:nvPicPr>
          <p:cNvPr id="9" name="Picture 8" descr="http://www.bijeljina.org/podaci/companydirectory/id241/banja%20dvorov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136" y="1232644"/>
            <a:ext cx="4562475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5301208"/>
            <a:ext cx="5544691" cy="1206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sr-Cyrl-CS" alt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Двадесетак старих дрвених кућа из разних дијелова БИХ и Србије, воденице, мљекаре, амбари, ковачнице са аутентичном опремом и намјештајем, језера, коноба, ресторан, спортско – рекреативни дио, хотели, ресторан, манастир...</a:t>
            </a:r>
            <a:endParaRPr lang="en-US" altLang="en-US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264714"/>
      </p:ext>
    </p:extLst>
  </p:cSld>
  <p:clrMapOvr>
    <a:masterClrMapping/>
  </p:clrMapOvr>
  <p:transition spd="slow" advTm="1000">
    <p:checke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8061" y="1412776"/>
            <a:ext cx="75702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8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Fill>
                  <a:solidFill>
                    <a:srgbClr val="C00000"/>
                  </a:solidFill>
                </a:uFill>
                <a:latin typeface="Cambria" pitchFamily="18" charset="0"/>
              </a:rPr>
              <a:t>ГРАД БИЈЕЉИНА</a:t>
            </a:r>
            <a:br>
              <a:rPr lang="sr-Cyrl-RS" sz="28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Fill>
                  <a:solidFill>
                    <a:srgbClr val="C00000"/>
                  </a:solidFill>
                </a:uFill>
                <a:latin typeface="Cambria" pitchFamily="18" charset="0"/>
              </a:rPr>
            </a:br>
            <a:r>
              <a:rPr lang="sr-Cyrl-RS" sz="28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Fill>
                  <a:solidFill>
                    <a:srgbClr val="C00000"/>
                  </a:solidFill>
                </a:uFill>
                <a:latin typeface="Cambria" pitchFamily="18" charset="0"/>
              </a:rPr>
              <a:t>#Одсјек за локални економски развој и европске интеграције#</a:t>
            </a:r>
            <a:r>
              <a:rPr lang="sr-Cyrl-RS" sz="24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itchFamily="18" charset="0"/>
              </a:rPr>
              <a:t/>
            </a:r>
            <a:br>
              <a:rPr lang="sr-Cyrl-RS" sz="24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itchFamily="18" charset="0"/>
              </a:rPr>
            </a:br>
            <a:r>
              <a:rPr lang="sr-Cyrl-RS" sz="24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itchFamily="18" charset="0"/>
              </a:rPr>
              <a:t/>
            </a:r>
            <a:br>
              <a:rPr lang="sr-Cyrl-RS" sz="24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itchFamily="18" charset="0"/>
              </a:rPr>
            </a:b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itchFamily="18" charset="0"/>
                <a:hlinkClick r:id="rId2"/>
              </a:rPr>
              <a:t>www.investinbijeljina.org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itchFamily="18" charset="0"/>
              </a:rPr>
              <a:t> </a:t>
            </a:r>
            <a:r>
              <a:rPr lang="sr-Cyrl-RS" sz="2400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itchFamily="18" charset="0"/>
              </a:rPr>
              <a:t/>
            </a:r>
            <a:br>
              <a:rPr lang="sr-Cyrl-RS" sz="2400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itchFamily="18" charset="0"/>
              </a:rPr>
            </a:br>
            <a:r>
              <a:rPr lang="en-US" sz="240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itchFamily="18" charset="0"/>
                <a:hlinkClick r:id="rId3"/>
              </a:rPr>
              <a:t>investinbijeljina@gradbijeljina.org</a:t>
            </a:r>
            <a:r>
              <a:rPr lang="en-US" sz="240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itchFamily="18" charset="0"/>
              </a:rPr>
              <a:t>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itchFamily="18" charset="0"/>
              </a:rPr>
              <a:t/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itchFamily="18" charset="0"/>
              </a:rPr>
            </a:b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itchFamily="18" charset="0"/>
              </a:rPr>
              <a:t/>
            </a:r>
            <a:br>
              <a:rPr lang="en-US" sz="2400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itchFamily="18" charset="0"/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itchFamily="18" charset="0"/>
              </a:rPr>
              <a:t>+387 55 233 132</a:t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itchFamily="18" charset="0"/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itchFamily="18" charset="0"/>
              </a:rPr>
              <a:t>+387 55 233 169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itchFamily="18" charset="0"/>
              </a:rPr>
              <a:t>+387 55 233 159</a:t>
            </a:r>
            <a:endParaRPr lang="sr-Latn-BA" sz="2400" b="1" dirty="0">
              <a:latin typeface="Cambria" pitchFamily="18" charset="0"/>
            </a:endParaRPr>
          </a:p>
        </p:txBody>
      </p:sp>
      <p:pic>
        <p:nvPicPr>
          <p:cNvPr id="6" name="Picture 5" descr="F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170" y="5517232"/>
            <a:ext cx="425297" cy="384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7468" y="5517236"/>
            <a:ext cx="5018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Grad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Bijeljina-Odsjek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lokalni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ekonomski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razvoj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evropske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integracije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Picture 7" descr="download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6331" y="5517232"/>
            <a:ext cx="425297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61628" y="5517232"/>
            <a:ext cx="2171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Section for LED &amp; EI</a:t>
            </a:r>
            <a:endParaRPr lang="sr-Latn-BA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 advTm="1000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34212" y="244383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bs-Latn-BA" altLang="en-US"/>
          </a:p>
        </p:txBody>
      </p:sp>
      <p:sp>
        <p:nvSpPr>
          <p:cNvPr id="7" name="Rectangle 6"/>
          <p:cNvSpPr/>
          <p:nvPr/>
        </p:nvSpPr>
        <p:spPr>
          <a:xfrm>
            <a:off x="85799" y="2148557"/>
            <a:ext cx="1049945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Arial" charset="0"/>
              <a:buChar char="•"/>
              <a:defRPr/>
            </a:pPr>
            <a:r>
              <a:rPr lang="sr-Cyrl-CS" sz="2000" b="1" dirty="0">
                <a:solidFill>
                  <a:srgbClr val="345C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Повољан географски положај</a:t>
            </a:r>
            <a:r>
              <a:rPr lang="bs-Latn-BA" sz="2000" b="1" dirty="0">
                <a:solidFill>
                  <a:srgbClr val="345C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</a:p>
          <a:p>
            <a:pPr marL="342900" indent="-342900" algn="just" eaLnBrk="1" hangingPunct="1">
              <a:buFont typeface="Arial" charset="0"/>
              <a:buChar char="•"/>
              <a:defRPr/>
            </a:pPr>
            <a:r>
              <a:rPr lang="sr-Cyrl-CS" sz="2000" dirty="0">
                <a:latin typeface="Century Gothic" pitchFamily="34" charset="0"/>
              </a:rPr>
              <a:t>Погодан и лак приступ преко путева, ријечних лука, жељезницом и ваздухом</a:t>
            </a:r>
            <a:r>
              <a:rPr lang="bs-Latn-BA" sz="2000" dirty="0">
                <a:latin typeface="Century Gothic" pitchFamily="34" charset="0"/>
              </a:rPr>
              <a:t> </a:t>
            </a:r>
            <a:endParaRPr lang="bs-Latn-BA" sz="2000" b="1" dirty="0">
              <a:latin typeface="Century Gothic" pitchFamily="34" charset="0"/>
            </a:endParaRPr>
          </a:p>
          <a:p>
            <a:pPr marL="342900" indent="-342900" algn="just" eaLnBrk="1" hangingPunct="1">
              <a:buFont typeface="Arial" charset="0"/>
              <a:buChar char="•"/>
              <a:defRPr/>
            </a:pPr>
            <a:r>
              <a:rPr lang="sr-Cyrl-CS" sz="2000" dirty="0">
                <a:solidFill>
                  <a:srgbClr val="262626"/>
                </a:solidFill>
                <a:latin typeface="Century Gothic" pitchFamily="34" charset="0"/>
              </a:rPr>
              <a:t>Квалификована и стручна снага</a:t>
            </a:r>
            <a:endParaRPr lang="bs-Latn-BA" sz="2000" dirty="0">
              <a:solidFill>
                <a:srgbClr val="262626"/>
              </a:solidFill>
              <a:latin typeface="Century Gothic" pitchFamily="34" charset="0"/>
            </a:endParaRPr>
          </a:p>
          <a:p>
            <a:pPr marL="342900" indent="-342900" algn="just" eaLnBrk="1" hangingPunct="1">
              <a:buFont typeface="Arial" charset="0"/>
              <a:buChar char="•"/>
              <a:defRPr/>
            </a:pPr>
            <a:r>
              <a:rPr lang="sr-Cyrl-CS" sz="2000" dirty="0">
                <a:solidFill>
                  <a:srgbClr val="262626"/>
                </a:solidFill>
                <a:latin typeface="Century Gothic" pitchFamily="34" charset="0"/>
              </a:rPr>
              <a:t>Локације спремне за инвестирање у индустријским зонама</a:t>
            </a:r>
            <a:endParaRPr lang="bs-Latn-BA" sz="2000" dirty="0">
              <a:solidFill>
                <a:srgbClr val="262626"/>
              </a:solidFill>
              <a:latin typeface="Century Gothic" pitchFamily="34" charset="0"/>
            </a:endParaRPr>
          </a:p>
          <a:p>
            <a:pPr marL="342900" indent="-342900" algn="just" eaLnBrk="1" hangingPunct="1">
              <a:buFont typeface="Arial" charset="0"/>
              <a:buChar char="•"/>
              <a:defRPr/>
            </a:pPr>
            <a:r>
              <a:rPr lang="sr-Cyrl-CS" sz="2000" dirty="0">
                <a:solidFill>
                  <a:srgbClr val="262626"/>
                </a:solidFill>
                <a:latin typeface="Century Gothic" pitchFamily="34" charset="0"/>
              </a:rPr>
              <a:t>Конкурентне пореске стопе и прилагођени подстицаји</a:t>
            </a:r>
            <a:endParaRPr lang="bs-Latn-BA" sz="2000" dirty="0">
              <a:solidFill>
                <a:srgbClr val="262626"/>
              </a:solidFill>
              <a:latin typeface="Century Gothic" pitchFamily="34" charset="0"/>
            </a:endParaRPr>
          </a:p>
          <a:p>
            <a:pPr marL="342900" indent="-342900" algn="just" eaLnBrk="1" hangingPunct="1">
              <a:buFont typeface="Arial" charset="0"/>
              <a:buChar char="•"/>
              <a:defRPr/>
            </a:pPr>
            <a:r>
              <a:rPr lang="sr-Cyrl-CS" sz="2000" b="1" dirty="0">
                <a:solidFill>
                  <a:srgbClr val="345C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Локална самоуправа</a:t>
            </a:r>
            <a:r>
              <a:rPr lang="bs-Latn-BA" sz="2000" b="1" dirty="0">
                <a:solidFill>
                  <a:srgbClr val="345C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en-US" sz="2000" dirty="0">
                <a:latin typeface="Century Gothic" pitchFamily="34" charset="0"/>
              </a:rPr>
              <a:t>–</a:t>
            </a:r>
            <a:r>
              <a:rPr lang="bs-Latn-BA" sz="2000" dirty="0">
                <a:latin typeface="Century Gothic" pitchFamily="34" charset="0"/>
              </a:rPr>
              <a:t> </a:t>
            </a:r>
            <a:r>
              <a:rPr lang="sr-Cyrl-CS" sz="2000" dirty="0">
                <a:latin typeface="Century Gothic" pitchFamily="34" charset="0"/>
              </a:rPr>
              <a:t>подржава инвестиције у свим фазама и посвећена сталном побољшању пословног окружења</a:t>
            </a:r>
            <a:endParaRPr lang="sr-Cyrl-CS" sz="2000" dirty="0">
              <a:solidFill>
                <a:srgbClr val="262626"/>
              </a:solidFill>
              <a:latin typeface="Century Gothic" pitchFamily="34" charset="0"/>
            </a:endParaRPr>
          </a:p>
          <a:p>
            <a:pPr marL="342900" indent="-342900" algn="just" eaLnBrk="1" hangingPunct="1">
              <a:buFont typeface="Arial" charset="0"/>
              <a:buChar char="•"/>
              <a:defRPr/>
            </a:pPr>
            <a:r>
              <a:rPr lang="sr-Cyrl-CS" sz="2000" b="1" dirty="0">
                <a:solidFill>
                  <a:srgbClr val="345C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Природни ресурси</a:t>
            </a:r>
            <a:r>
              <a:rPr lang="bs-Latn-BA" sz="2000" b="1" dirty="0">
                <a:solidFill>
                  <a:srgbClr val="345C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bs-Latn-BA" sz="2000" dirty="0">
                <a:solidFill>
                  <a:srgbClr val="262626"/>
                </a:solidFill>
                <a:latin typeface="Century Gothic" pitchFamily="34" charset="0"/>
              </a:rPr>
              <a:t>– </a:t>
            </a:r>
            <a:r>
              <a:rPr lang="sr-Cyrl-CS" sz="2000" dirty="0">
                <a:solidFill>
                  <a:srgbClr val="262626"/>
                </a:solidFill>
                <a:latin typeface="Century Gothic" pitchFamily="34" charset="0"/>
              </a:rPr>
              <a:t>термалне воде, вода, обрадиво пољопривредно земљиште</a:t>
            </a:r>
            <a:endParaRPr lang="bs-Latn-BA" sz="2000" dirty="0">
              <a:solidFill>
                <a:srgbClr val="262626"/>
              </a:solidFill>
              <a:latin typeface="Century Gothic" pitchFamily="34" charset="0"/>
            </a:endParaRPr>
          </a:p>
          <a:p>
            <a:pPr marL="342900" indent="-342900" algn="just" eaLnBrk="1" hangingPunct="1">
              <a:buFont typeface="Arial" charset="0"/>
              <a:buChar char="•"/>
              <a:defRPr/>
            </a:pPr>
            <a:r>
              <a:rPr lang="sr-Cyrl-CS" sz="2000" dirty="0">
                <a:solidFill>
                  <a:srgbClr val="262626"/>
                </a:solidFill>
                <a:latin typeface="Century Gothic" pitchFamily="34" charset="0"/>
              </a:rPr>
              <a:t>Традиција и историја у пољопривреди, преради хране, дрвета и металној индустрији</a:t>
            </a:r>
            <a:endParaRPr lang="bs-Latn-BA" sz="2000" dirty="0">
              <a:solidFill>
                <a:srgbClr val="262626"/>
              </a:solidFill>
              <a:latin typeface="Century Gothic" pitchFamily="34" charset="0"/>
            </a:endParaRPr>
          </a:p>
          <a:p>
            <a:pPr marL="342900" indent="-342900" algn="just" eaLnBrk="1" hangingPunct="1">
              <a:buFont typeface="Arial" charset="0"/>
              <a:buChar char="•"/>
              <a:defRPr/>
            </a:pPr>
            <a:r>
              <a:rPr lang="sr-Cyrl-CS" sz="2000" dirty="0">
                <a:solidFill>
                  <a:srgbClr val="262626"/>
                </a:solidFill>
                <a:latin typeface="Century Gothic" pitchFamily="34" charset="0"/>
              </a:rPr>
              <a:t>Трошкови енергије и комуналних услуга међу најнижим у Европи</a:t>
            </a:r>
            <a:endParaRPr lang="bs-Latn-BA" sz="2000" dirty="0">
              <a:solidFill>
                <a:srgbClr val="262626"/>
              </a:solidFill>
              <a:latin typeface="Century Gothic" pitchFamily="34" charset="0"/>
            </a:endParaRPr>
          </a:p>
          <a:p>
            <a:pPr marL="342900" indent="-342900" algn="just" eaLnBrk="1" hangingPunct="1">
              <a:buFont typeface="Arial" charset="0"/>
              <a:buChar char="•"/>
              <a:defRPr/>
            </a:pPr>
            <a:r>
              <a:rPr lang="sr-Cyrl-CS" sz="2000" dirty="0">
                <a:solidFill>
                  <a:srgbClr val="262626"/>
                </a:solidFill>
                <a:latin typeface="Century Gothic" pitchFamily="34" charset="0"/>
              </a:rPr>
              <a:t>Регионални образовни и здравствени центар</a:t>
            </a:r>
            <a:endParaRPr lang="bs-Latn-BA" sz="2000" dirty="0">
              <a:solidFill>
                <a:srgbClr val="262626"/>
              </a:solidFill>
              <a:latin typeface="Century Gothic" pitchFamily="34" charset="0"/>
            </a:endParaRPr>
          </a:p>
          <a:p>
            <a:pPr marL="342900" indent="-342900" algn="just" eaLnBrk="1" hangingPunct="1">
              <a:buFont typeface="Arial" charset="0"/>
              <a:buChar char="•"/>
              <a:defRPr/>
            </a:pPr>
            <a:r>
              <a:rPr lang="sr-Cyrl-CS" sz="2000" dirty="0">
                <a:solidFill>
                  <a:srgbClr val="262626"/>
                </a:solidFill>
                <a:latin typeface="Century Gothic" pitchFamily="34" charset="0"/>
              </a:rPr>
              <a:t>Добро и безбједно мјесто за живот</a:t>
            </a:r>
            <a:endParaRPr lang="bs-Latn-BA" sz="2000" dirty="0">
              <a:solidFill>
                <a:srgbClr val="262626"/>
              </a:solidFill>
              <a:latin typeface="Century Gothic" pitchFamily="34" charset="0"/>
            </a:endParaRPr>
          </a:p>
          <a:p>
            <a:pPr marL="342900" indent="-342900" eaLnBrk="1" hangingPunct="1">
              <a:buFont typeface="Arial" charset="0"/>
              <a:buChar char="•"/>
              <a:defRPr/>
            </a:pPr>
            <a:endParaRPr lang="en-US" dirty="0">
              <a:solidFill>
                <a:srgbClr val="262626"/>
              </a:solidFill>
              <a:latin typeface="Century Gothic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067124" y="1070645"/>
            <a:ext cx="5297488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sr-Latn-CS"/>
            </a:defPPr>
            <a:lvl1pPr algn="ctr" eaLnBrk="1" hangingPunct="1">
              <a:defRPr sz="2800" b="1">
                <a:solidFill>
                  <a:srgbClr val="F0B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sr-Cyrl-CS" altLang="en-US" sz="3200" dirty="0" smtClean="0">
                <a:solidFill>
                  <a:srgbClr val="345C8D"/>
                </a:solidFill>
              </a:rPr>
              <a:t>ЗАШТО ИНВЕСТИРАТИ У БИЈЕЉИНУ</a:t>
            </a:r>
            <a:endParaRPr lang="sr-Latn-BA" altLang="en-US" sz="3200" dirty="0" smtClean="0">
              <a:solidFill>
                <a:srgbClr val="345C8D"/>
              </a:solidFill>
            </a:endParaRPr>
          </a:p>
        </p:txBody>
      </p:sp>
      <p:pic>
        <p:nvPicPr>
          <p:cNvPr id="10" name="Picture 10" descr="http://www.sobijeljina.org/UserFiles/Image/UPOZNAJTE%20BIJELJINU/ZASTAVA,%20GRB/Veliki%20grb%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5480" y="1070646"/>
            <a:ext cx="1539772" cy="140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1077107"/>
          <a:ext cx="58225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328667" y="3429000"/>
            <a:ext cx="5957887" cy="1293812"/>
          </a:xfrm>
          <a:prstGeom prst="rect">
            <a:avLst/>
          </a:prstGeom>
        </p:spPr>
        <p:txBody>
          <a:bodyPr/>
          <a:lstStyle>
            <a:defPPr>
              <a:defRPr lang="sr-Latn-CS"/>
            </a:defPPr>
            <a:lvl1pPr algn="ctr"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3200" b="1">
                <a:solidFill>
                  <a:srgbClr val="F0B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r-Cyrl-CS" dirty="0" smtClean="0">
                <a:solidFill>
                  <a:srgbClr val="345C8D"/>
                </a:solidFill>
              </a:rPr>
              <a:t>ГЛАВНИ СЕКТОРИ</a:t>
            </a:r>
            <a:endParaRPr lang="en-US" dirty="0" smtClean="0">
              <a:solidFill>
                <a:srgbClr val="345C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443046"/>
      </p:ext>
    </p:extLst>
  </p:cSld>
  <p:clrMapOvr>
    <a:masterClrMapping/>
  </p:clrMapOvr>
  <p:transition spd="slow" advTm="1000"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75" y="3959225"/>
            <a:ext cx="669925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r-Latn-BA" altLang="en-US" sz="2400" b="1" dirty="0" smtClean="0">
                <a:latin typeface="Century Gothic" pitchFamily="34" charset="0"/>
              </a:rPr>
              <a:t>53.926 </a:t>
            </a:r>
            <a:r>
              <a:rPr lang="sr-Latn-BA" altLang="en-US" sz="2400" b="1" dirty="0">
                <a:latin typeface="Century Gothic" pitchFamily="34" charset="0"/>
              </a:rPr>
              <a:t>ha </a:t>
            </a:r>
            <a:r>
              <a:rPr lang="sr-Cyrl-CS" altLang="en-US" sz="2400" b="1" dirty="0">
                <a:latin typeface="Century Gothic" pitchFamily="34" charset="0"/>
              </a:rPr>
              <a:t>квалитетног обрадивог земљишта</a:t>
            </a:r>
            <a:endParaRPr lang="sr-Latn-BA" altLang="en-US" sz="2400" b="1" dirty="0">
              <a:latin typeface="Century Gothic" pitchFamily="3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r-Latn-BA" altLang="en-US" sz="2400" b="1" dirty="0" smtClean="0">
                <a:latin typeface="Century Gothic" pitchFamily="34" charset="0"/>
              </a:rPr>
              <a:t>5.792 </a:t>
            </a:r>
            <a:r>
              <a:rPr lang="sr-Cyrl-CS" altLang="en-US" sz="2400" b="1" dirty="0">
                <a:latin typeface="Century Gothic" pitchFamily="34" charset="0"/>
              </a:rPr>
              <a:t>регистрованих пољопривредних газдинстава</a:t>
            </a:r>
            <a:endParaRPr lang="sr-Latn-BA" altLang="en-US" sz="2400" b="1" dirty="0">
              <a:latin typeface="Century Gothic" pitchFamily="3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r-Latn-BA" altLang="en-US" sz="2400" b="1" dirty="0">
                <a:latin typeface="Century Gothic" pitchFamily="34" charset="0"/>
              </a:rPr>
              <a:t>3</a:t>
            </a:r>
            <a:r>
              <a:rPr lang="sr-Latn-BA" altLang="en-US" sz="2400" b="1" dirty="0" smtClean="0">
                <a:latin typeface="Century Gothic" pitchFamily="34" charset="0"/>
              </a:rPr>
              <a:t>00 </a:t>
            </a:r>
            <a:r>
              <a:rPr lang="sr-Latn-BA" altLang="en-US" sz="2400" b="1" dirty="0">
                <a:latin typeface="Century Gothic" pitchFamily="34" charset="0"/>
              </a:rPr>
              <a:t>ha </a:t>
            </a:r>
            <a:r>
              <a:rPr lang="sr-Cyrl-CS" altLang="en-US" sz="2400" b="1" dirty="0">
                <a:latin typeface="Century Gothic" pitchFamily="34" charset="0"/>
              </a:rPr>
              <a:t>стакленичке производње поврћа</a:t>
            </a:r>
            <a:endParaRPr lang="sr-Latn-BA" altLang="en-US" sz="2400" b="1" dirty="0">
              <a:latin typeface="Century Gothic" pitchFamily="3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r-Latn-BA" altLang="en-US" sz="2400" b="1" dirty="0">
                <a:latin typeface="Century Gothic" pitchFamily="34" charset="0"/>
              </a:rPr>
              <a:t>1</a:t>
            </a:r>
            <a:r>
              <a:rPr lang="sr-Latn-BA" altLang="en-US" sz="2400" b="1" dirty="0" smtClean="0">
                <a:latin typeface="Century Gothic" pitchFamily="34" charset="0"/>
              </a:rPr>
              <a:t>.000 </a:t>
            </a:r>
            <a:r>
              <a:rPr lang="sr-Latn-BA" altLang="en-US" sz="2400" b="1" dirty="0">
                <a:latin typeface="Century Gothic" pitchFamily="34" charset="0"/>
              </a:rPr>
              <a:t>ha </a:t>
            </a:r>
            <a:r>
              <a:rPr lang="sr-Cyrl-CS" altLang="en-US" sz="2400" b="1" dirty="0">
                <a:latin typeface="Century Gothic" pitchFamily="34" charset="0"/>
              </a:rPr>
              <a:t>земљишта са системом </a:t>
            </a:r>
            <a:r>
              <a:rPr lang="sr-Cyrl-CS" altLang="en-US" sz="2400" b="1" dirty="0" smtClean="0">
                <a:latin typeface="Century Gothic" pitchFamily="34" charset="0"/>
              </a:rPr>
              <a:t>наводњавања</a:t>
            </a:r>
            <a:endParaRPr lang="sr-Latn-BA" altLang="en-US" sz="2400" b="1" dirty="0">
              <a:latin typeface="Century Gothic" pitchFamily="34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4824611" y="1195636"/>
            <a:ext cx="6316662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sr-Latn-CS"/>
            </a:defPPr>
            <a:lvl1pPr algn="ctr" eaLnBrk="1" hangingPunct="1">
              <a:defRPr sz="2800" b="1">
                <a:solidFill>
                  <a:srgbClr val="F0B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sr-Cyrl-CS" altLang="en-US" sz="3200" dirty="0" smtClean="0">
                <a:solidFill>
                  <a:srgbClr val="345C8D"/>
                </a:solidFill>
              </a:rPr>
              <a:t>ПОЉОПРИВРЕДА</a:t>
            </a:r>
            <a:endParaRPr lang="en-US" altLang="en-US" sz="3200" dirty="0" smtClean="0">
              <a:solidFill>
                <a:srgbClr val="345C8D"/>
              </a:solidFill>
            </a:endParaRPr>
          </a:p>
        </p:txBody>
      </p:sp>
      <p:pic>
        <p:nvPicPr>
          <p:cNvPr id="7" name="Picture 26" descr="http://www.sobijeljina.org/UserFiles/File/SVASHTA/POLJOPRIVREDA/Bijeljina,%20povrtarstvo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323" y="1893262"/>
            <a:ext cx="3240360" cy="1980470"/>
          </a:xfrm>
          <a:prstGeom prst="rect">
            <a:avLst/>
          </a:prstGeom>
          <a:ln w="44450">
            <a:solidFill>
              <a:srgbClr val="345C8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7" descr="Grad Bijeljina, poljoprivreda, psenica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091" y="1195636"/>
            <a:ext cx="3249474" cy="1945332"/>
          </a:xfrm>
          <a:prstGeom prst="rect">
            <a:avLst/>
          </a:prstGeom>
          <a:ln w="44450">
            <a:solidFill>
              <a:srgbClr val="345C8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1278704801"/>
              </p:ext>
            </p:extLst>
          </p:nvPr>
        </p:nvGraphicFramePr>
        <p:xfrm>
          <a:off x="4843032" y="2168302"/>
          <a:ext cx="5983300" cy="4831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195295773"/>
      </p:ext>
    </p:extLst>
  </p:cSld>
  <p:clrMapOvr>
    <a:masterClrMapping/>
  </p:clrMapOvr>
  <p:transition spd="slow" advTm="1000"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kapija.com/logo/101489_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7233" y="3535645"/>
            <a:ext cx="4358729" cy="752761"/>
          </a:xfrm>
          <a:prstGeom prst="rect">
            <a:avLst/>
          </a:prstGeom>
          <a:ln w="44450">
            <a:solidFill>
              <a:srgbClr val="F0B76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40878" y="1052736"/>
            <a:ext cx="10883106" cy="10779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r-Cyrl-CS" altLang="en-US" b="1" dirty="0" smtClean="0">
                <a:solidFill>
                  <a:srgbClr val="345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ИЛУСТРАТИВНЕ КОМПАНИЈЕ У СЕКТОРУ ПОЉОПРИВРЕДЕ</a:t>
            </a:r>
            <a:endParaRPr lang="hr-HR" altLang="en-US" b="1" dirty="0" smtClean="0">
              <a:solidFill>
                <a:srgbClr val="345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099" y="2348879"/>
            <a:ext cx="4964277" cy="646331"/>
          </a:xfrm>
          <a:prstGeom prst="rect">
            <a:avLst/>
          </a:prstGeom>
          <a:noFill/>
          <a:ln>
            <a:solidFill>
              <a:srgbClr val="345C8D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Cyrl-CS" b="1" dirty="0">
                <a:solidFill>
                  <a:srgbClr val="345C8D"/>
                </a:solidFill>
                <a:latin typeface="Century Gothic" pitchFamily="34" charset="0"/>
              </a:rPr>
              <a:t>ЖИТАРИЦЕ, ИНДУСТРИЈСКО И КРМНО БИЉЕ</a:t>
            </a:r>
            <a:endParaRPr lang="bs-Latn-BA" b="1" dirty="0">
              <a:solidFill>
                <a:srgbClr val="345C8D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2322" y="2348880"/>
            <a:ext cx="4968552" cy="646331"/>
          </a:xfrm>
          <a:prstGeom prst="rect">
            <a:avLst/>
          </a:prstGeom>
          <a:noFill/>
          <a:ln>
            <a:solidFill>
              <a:srgbClr val="345C8D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Cyrl-CS" b="1" dirty="0">
                <a:solidFill>
                  <a:srgbClr val="345C8D"/>
                </a:solidFill>
                <a:latin typeface="Century Gothic" pitchFamily="34" charset="0"/>
              </a:rPr>
              <a:t>ПРОИЗВОДЊА И ПРОДАЈА ДУВАНСКИХ ПРОИЗВОДА</a:t>
            </a:r>
            <a:endParaRPr lang="bs-Latn-BA" b="1" dirty="0">
              <a:solidFill>
                <a:srgbClr val="345C8D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281" y="3450361"/>
            <a:ext cx="3901912" cy="923330"/>
          </a:xfrm>
          <a:prstGeom prst="rect">
            <a:avLst/>
          </a:prstGeom>
          <a:ln w="44450">
            <a:solidFill>
              <a:srgbClr val="345C8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Cyrl-CS" b="1" dirty="0">
                <a:solidFill>
                  <a:srgbClr val="345C8D"/>
                </a:solidFill>
                <a:latin typeface="Century Gothic" pitchFamily="34" charset="0"/>
              </a:rPr>
              <a:t>Пољопривредно добро</a:t>
            </a:r>
          </a:p>
          <a:p>
            <a:pPr algn="ctr">
              <a:defRPr/>
            </a:pPr>
            <a:r>
              <a:rPr lang="sr-Cyrl-CS" b="1" dirty="0">
                <a:solidFill>
                  <a:srgbClr val="345C8D"/>
                </a:solidFill>
                <a:latin typeface="Century Gothic" pitchFamily="34" charset="0"/>
              </a:rPr>
              <a:t>“Семберија”</a:t>
            </a:r>
          </a:p>
          <a:p>
            <a:pPr algn="ctr">
              <a:defRPr/>
            </a:pPr>
            <a:r>
              <a:rPr lang="sr-Cyrl-CS" b="1" dirty="0">
                <a:solidFill>
                  <a:srgbClr val="345C8D"/>
                </a:solidFill>
                <a:latin typeface="Century Gothic" pitchFamily="34" charset="0"/>
              </a:rPr>
              <a:t>Бијељина</a:t>
            </a:r>
            <a:endParaRPr lang="bs-Latn-BA" b="1" dirty="0">
              <a:solidFill>
                <a:srgbClr val="345C8D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9043"/>
      </p:ext>
    </p:extLst>
  </p:cSld>
  <p:clrMapOvr>
    <a:masterClrMapping/>
  </p:clrMapOvr>
  <p:transition spd="slow" advTm="1000"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 bwMode="auto">
          <a:xfrm>
            <a:off x="5184651" y="3356992"/>
            <a:ext cx="5616699" cy="93610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sr-Cyrl-CS" altLang="en-US" sz="3200" b="1" dirty="0" smtClean="0">
                <a:solidFill>
                  <a:srgbClr val="345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ПРЕХРАМБЕНА ПРОИЗВОДЊА</a:t>
            </a:r>
            <a:endParaRPr lang="sr-Latn-BA" altLang="en-US" sz="3200" b="1" dirty="0" smtClean="0">
              <a:solidFill>
                <a:srgbClr val="345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1177465182"/>
              </p:ext>
            </p:extLst>
          </p:nvPr>
        </p:nvGraphicFramePr>
        <p:xfrm>
          <a:off x="0" y="836712"/>
          <a:ext cx="5380074" cy="6134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38383695"/>
      </p:ext>
    </p:extLst>
  </p:cSld>
  <p:clrMapOvr>
    <a:masterClrMapping/>
  </p:clrMapOvr>
  <p:transition spd="slow" advTm="1000"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kapija.com/logo/98741_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2055" y="3043689"/>
            <a:ext cx="2444750" cy="1365250"/>
          </a:xfrm>
          <a:prstGeom prst="rect">
            <a:avLst/>
          </a:prstGeom>
          <a:ln w="44450">
            <a:solidFill>
              <a:srgbClr val="345C8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14" descr="http://www.signum.ba/prikaz.php?slika=fotogalerie/sava.jpg&amp;width=8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584" y="4572000"/>
            <a:ext cx="1566863" cy="2089150"/>
          </a:xfrm>
          <a:prstGeom prst="rect">
            <a:avLst/>
          </a:prstGeom>
          <a:ln w="44450">
            <a:solidFill>
              <a:srgbClr val="345C8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9" descr="http://leder.ba/wp-content/themes/rezo/themify/img.php?src=http://leder.ba/wp-content/themes/rezo/uploads/logo/logoFINAL.png&amp;w=876&amp;h=150"/>
          <p:cNvPicPr>
            <a:picLocks noChangeAspect="1" noChangeArrowheads="1"/>
          </p:cNvPicPr>
          <p:nvPr/>
        </p:nvPicPr>
        <p:blipFill>
          <a:blip r:embed="rId4"/>
          <a:srcRect r="62943"/>
          <a:stretch>
            <a:fillRect/>
          </a:stretch>
        </p:blipFill>
        <p:spPr bwMode="auto">
          <a:xfrm>
            <a:off x="7392055" y="4877252"/>
            <a:ext cx="2446337" cy="1374775"/>
          </a:xfrm>
          <a:prstGeom prst="rect">
            <a:avLst/>
          </a:prstGeom>
          <a:ln w="44450">
            <a:solidFill>
              <a:srgbClr val="345C8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10" descr="http://t1.gstatic.com/images?q=tbn:ANd9GcREPHgiaSAU6QWXp0cmDwcKR0m8M2rvl8wJYDTLw7Ngw946KEdl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6597" y="2886075"/>
            <a:ext cx="2438400" cy="1371600"/>
          </a:xfrm>
          <a:prstGeom prst="rect">
            <a:avLst/>
          </a:prstGeom>
          <a:ln w="44450">
            <a:solidFill>
              <a:srgbClr val="345C8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462756" y="998538"/>
            <a:ext cx="11726862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Cyrl-CS" altLang="en-US" sz="3000" b="1" dirty="0">
                <a:solidFill>
                  <a:srgbClr val="345C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ИЛУСТРАТИВНЕ КОМПАНИЈЕ У СЕКТОРУ ПРЕХРАМБЕНЕ ИНДУСТРИЈА</a:t>
            </a:r>
            <a:endParaRPr lang="hr-HR" altLang="en-US" sz="3000" b="1" dirty="0">
              <a:solidFill>
                <a:srgbClr val="345C8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43941" y="2111375"/>
            <a:ext cx="6623050" cy="369888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dirty="0">
                <a:solidFill>
                  <a:srgbClr val="345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ПРЕРАДА  ВОЋА И ПОВРЋА </a:t>
            </a:r>
            <a:endParaRPr lang="bs-Latn-BA" dirty="0">
              <a:solidFill>
                <a:srgbClr val="345C8D"/>
              </a:solidFill>
            </a:endParaRPr>
          </a:p>
        </p:txBody>
      </p:sp>
      <p:pic>
        <p:nvPicPr>
          <p:cNvPr id="11" name="Picture 10" descr="http://www.ekapija.com/logo/97801_logo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7584" y="4714875"/>
            <a:ext cx="22748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707842" y="2105477"/>
            <a:ext cx="3813175" cy="646112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dirty="0">
                <a:solidFill>
                  <a:srgbClr val="345C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ИНДУСТРИЈА МЕСА И МЕСНИХ ПРОИЗВОДА</a:t>
            </a:r>
            <a:endParaRPr lang="sr-Latn-CS" b="1" dirty="0">
              <a:solidFill>
                <a:srgbClr val="345C8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703667"/>
      </p:ext>
    </p:extLst>
  </p:cSld>
  <p:clrMapOvr>
    <a:masterClrMapping/>
  </p:clrMapOvr>
  <p:transition spd="slow" advTm="1000">
    <p:checker dir="vert"/>
  </p:transition>
</p:sld>
</file>

<file path=ppt/theme/theme1.xml><?xml version="1.0" encoding="utf-8"?>
<a:theme xmlns:a="http://schemas.openxmlformats.org/drawingml/2006/main" name="Presentation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Presentation10</Template>
  <TotalTime>1817</TotalTime>
  <Words>1147</Words>
  <Application>Microsoft Office PowerPoint</Application>
  <PresentationFormat>Custom</PresentationFormat>
  <Paragraphs>269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Presentation10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atodorovic</cp:lastModifiedBy>
  <cp:revision>155</cp:revision>
  <dcterms:created xsi:type="dcterms:W3CDTF">2016-11-08T11:03:36Z</dcterms:created>
  <dcterms:modified xsi:type="dcterms:W3CDTF">2018-04-16T07:06:35Z</dcterms:modified>
</cp:coreProperties>
</file>